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55" r:id="rId2"/>
    <p:sldId id="451" r:id="rId3"/>
    <p:sldId id="435" r:id="rId4"/>
    <p:sldId id="402" r:id="rId5"/>
    <p:sldId id="403" r:id="rId6"/>
    <p:sldId id="404" r:id="rId7"/>
    <p:sldId id="444" r:id="rId8"/>
    <p:sldId id="448" r:id="rId9"/>
    <p:sldId id="407" r:id="rId10"/>
    <p:sldId id="408" r:id="rId11"/>
    <p:sldId id="433" r:id="rId12"/>
    <p:sldId id="413" r:id="rId13"/>
    <p:sldId id="412" r:id="rId14"/>
    <p:sldId id="461" r:id="rId15"/>
    <p:sldId id="446" r:id="rId16"/>
    <p:sldId id="414" r:id="rId17"/>
    <p:sldId id="420" r:id="rId18"/>
    <p:sldId id="463" r:id="rId19"/>
    <p:sldId id="419" r:id="rId20"/>
    <p:sldId id="416" r:id="rId21"/>
    <p:sldId id="447" r:id="rId22"/>
    <p:sldId id="450" r:id="rId23"/>
    <p:sldId id="424" r:id="rId24"/>
    <p:sldId id="457" r:id="rId25"/>
    <p:sldId id="426" r:id="rId26"/>
    <p:sldId id="464" r:id="rId27"/>
    <p:sldId id="423" r:id="rId28"/>
    <p:sldId id="427" r:id="rId29"/>
    <p:sldId id="428" r:id="rId30"/>
    <p:sldId id="429" r:id="rId31"/>
    <p:sldId id="466" r:id="rId32"/>
    <p:sldId id="456" r:id="rId33"/>
    <p:sldId id="43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CC"/>
    <a:srgbClr val="00FFCC"/>
    <a:srgbClr val="000099"/>
    <a:srgbClr val="FF9900"/>
    <a:srgbClr val="008000"/>
    <a:srgbClr val="003399"/>
    <a:srgbClr val="000066"/>
    <a:srgbClr val="0066FF"/>
    <a:srgbClr val="3366CC"/>
    <a:srgbClr val="E6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1609" autoAdjust="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3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/>
              <a:t>Click to edit Master text styles</a:t>
            </a:r>
          </a:p>
          <a:p>
            <a:pPr lvl="1"/>
            <a:r>
              <a:rPr lang="en-US" altLang="ru-RU" noProof="0"/>
              <a:t>Second level</a:t>
            </a:r>
          </a:p>
          <a:p>
            <a:pPr lvl="2"/>
            <a:r>
              <a:rPr lang="en-US" altLang="ru-RU" noProof="0"/>
              <a:t>Third level</a:t>
            </a:r>
          </a:p>
          <a:p>
            <a:pPr lvl="3"/>
            <a:r>
              <a:rPr lang="en-US" altLang="ru-RU" noProof="0"/>
              <a:t>Fourth level</a:t>
            </a:r>
          </a:p>
          <a:p>
            <a:pPr lvl="4"/>
            <a:r>
              <a:rPr lang="en-US" altLang="ru-RU" noProof="0"/>
              <a:t>Fifth level</a:t>
            </a:r>
          </a:p>
        </p:txBody>
      </p:sp>
      <p:sp>
        <p:nvSpPr>
          <p:cNvPr id="81926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7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7EA7B7-AE01-4037-9B4A-8804BE9F1AA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EA7B7-AE01-4037-9B4A-8804BE9F1AAE}" type="slidenum">
              <a:rPr lang="en-US" altLang="ru-RU" smtClean="0"/>
              <a:pPr>
                <a:defRPr/>
              </a:pPr>
              <a:t>29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0260E2-4478-4F9B-B180-7A6345E38F8D}" type="slidenum">
              <a:rPr lang="en-US" altLang="ru-RU" smtClean="0"/>
              <a:pPr>
                <a:defRPr/>
              </a:pPr>
              <a:t>30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EA7B7-AE01-4037-9B4A-8804BE9F1AAE}" type="slidenum">
              <a:rPr lang="en-US" altLang="ru-RU" smtClean="0"/>
              <a:pPr>
                <a:defRPr/>
              </a:pPr>
              <a:t>31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5AA8B-8975-4E32-8798-7B327E86A458}" type="slidenum">
              <a:rPr lang="en-US" altLang="ru-RU" smtClean="0"/>
              <a:pPr>
                <a:defRPr/>
              </a:pPr>
              <a:t>33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B34AC2-75AB-4D68-A5A3-2EA624B1D82A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B6797-8E27-4C7A-9405-2E512354D328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B6797-8E27-4C7A-9405-2E512354D328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EA7B7-AE01-4037-9B4A-8804BE9F1AAE}" type="slidenum">
              <a:rPr lang="en-US" altLang="ru-RU" smtClean="0"/>
              <a:pPr>
                <a:defRPr/>
              </a:pPr>
              <a:t>17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6984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13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6C46-8A1B-4B8A-AE42-6BF30712A5B7}" type="slidenum">
              <a:rPr lang="en-US" altLang="ru-RU" smtClean="0"/>
              <a:pPr>
                <a:defRPr/>
              </a:pPr>
              <a:t>22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6C46-8A1B-4B8A-AE42-6BF30712A5B7}" type="slidenum">
              <a:rPr lang="en-US" altLang="ru-RU" smtClean="0"/>
              <a:pPr>
                <a:defRPr/>
              </a:pPr>
              <a:t>25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9E6886-52BE-4E2F-AAB9-B37669BFF197}" type="slidenum">
              <a:rPr lang="en-US" altLang="ru-RU" smtClean="0"/>
              <a:pPr>
                <a:defRPr/>
              </a:pPr>
              <a:t>28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1"/>
            <a:ext cx="7772400" cy="704851"/>
          </a:xfrm>
          <a:extLst/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/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1703392" y="6356352"/>
            <a:ext cx="5737225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Шаблоны презентаций с сайта </a:t>
            </a:r>
            <a:r>
              <a:rPr lang="en-US">
                <a:hlinkClick r:id="rId2"/>
              </a:rPr>
              <a:t>presentation-creation.ru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877033"/>
            <a:ext cx="1299300" cy="5772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" name="Google Shape;11;p2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" name="Google Shape;14;p2"/>
          <p:cNvGrpSpPr/>
          <p:nvPr/>
        </p:nvGrpSpPr>
        <p:grpSpPr>
          <a:xfrm rot="10800000" flipH="1">
            <a:off x="1" y="1454351"/>
            <a:ext cx="8847502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" name="Google Shape;17;p2"/>
          <p:cNvGrpSpPr/>
          <p:nvPr/>
        </p:nvGrpSpPr>
        <p:grpSpPr>
          <a:xfrm>
            <a:off x="3677241" y="5704465"/>
            <a:ext cx="5480829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454333"/>
            <a:ext cx="53679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0" y="6732590"/>
            <a:ext cx="9144000" cy="125412"/>
            <a:chOff x="0" y="2573904"/>
            <a:chExt cx="8767278" cy="44695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0" y="2573904"/>
              <a:ext cx="3751969" cy="44695"/>
              <a:chOff x="0" y="2573904"/>
              <a:chExt cx="3751969" cy="44695"/>
            </a:xfrm>
          </p:grpSpPr>
          <p:sp>
            <p:nvSpPr>
              <p:cNvPr id="11" name="Rectangle 17"/>
              <p:cNvSpPr/>
              <p:nvPr/>
            </p:nvSpPr>
            <p:spPr>
              <a:xfrm>
                <a:off x="0" y="2573904"/>
                <a:ext cx="126181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Rectangle 18"/>
              <p:cNvSpPr/>
              <p:nvPr/>
            </p:nvSpPr>
            <p:spPr>
              <a:xfrm>
                <a:off x="1261819" y="2573904"/>
                <a:ext cx="1263340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Rectangle 19"/>
              <p:cNvSpPr/>
              <p:nvPr/>
            </p:nvSpPr>
            <p:spPr>
              <a:xfrm>
                <a:off x="2490150" y="2573904"/>
                <a:ext cx="126181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3751969" y="2573904"/>
              <a:ext cx="5015309" cy="44695"/>
              <a:chOff x="-366" y="2573904"/>
              <a:chExt cx="5015309" cy="44695"/>
            </a:xfrm>
          </p:grpSpPr>
          <p:sp>
            <p:nvSpPr>
              <p:cNvPr id="7" name="Rectangle 11"/>
              <p:cNvSpPr/>
              <p:nvPr/>
            </p:nvSpPr>
            <p:spPr>
              <a:xfrm>
                <a:off x="-366" y="2573904"/>
                <a:ext cx="1263340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  <p:sp>
            <p:nvSpPr>
              <p:cNvPr id="8" name="Rectangle 12"/>
              <p:cNvSpPr/>
              <p:nvPr/>
            </p:nvSpPr>
            <p:spPr>
              <a:xfrm>
                <a:off x="1262975" y="2573904"/>
                <a:ext cx="126181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  <p:sp>
            <p:nvSpPr>
              <p:cNvPr id="9" name="Rectangle 13"/>
              <p:cNvSpPr/>
              <p:nvPr/>
            </p:nvSpPr>
            <p:spPr>
              <a:xfrm>
                <a:off x="2489785" y="2573904"/>
                <a:ext cx="126181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3751603" y="2573904"/>
                <a:ext cx="1263340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</p:grpSp>
      </p:grpSp>
      <p:sp>
        <p:nvSpPr>
          <p:cNvPr id="14" name="Flowchart: Off-page Connector 21"/>
          <p:cNvSpPr/>
          <p:nvPr userDrawn="1"/>
        </p:nvSpPr>
        <p:spPr>
          <a:xfrm rot="5400000">
            <a:off x="8750304" y="193678"/>
            <a:ext cx="384175" cy="40322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2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02"/>
            <a:ext cx="381000" cy="366713"/>
          </a:xfrm>
          <a:prstGeom prst="rect">
            <a:avLst/>
          </a:prstGeom>
        </p:spPr>
        <p:txBody>
          <a:bodyPr anchor="ctr"/>
          <a:lstStyle>
            <a:lvl1pPr algn="ctr" eaLnBrk="0" hangingPunct="0">
              <a:defRPr sz="9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CECB58-4F20-402D-BB71-0153FAD1A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alphaModFix amt="0"/>
            <a:lum/>
          </a:blip>
          <a:srcRect/>
          <a:stretch>
            <a:fillRect t="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1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52400" y="990600"/>
            <a:ext cx="8158194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hangingPunct="0">
              <a:lnSpc>
                <a:spcPts val="25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ОТЧЕТ </a:t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О СОЦИАЛЬНО-ЭКОНОМИЧЕСКОМ РАЗВИТИИ</a:t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 КИРОВСКОГО МУНИЦИПАЛЬНОГО РАЙОНА</a:t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 ЛЕНИНГРАДСКОЙ ОБЛАСТИ</a:t>
            </a:r>
            <a:endParaRPr sz="22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</p:txBody>
      </p:sp>
      <p:pic>
        <p:nvPicPr>
          <p:cNvPr id="3" name="Picture 16" descr="Z:\экономика\2017\Герб с обводк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5228"/>
            <a:ext cx="1381156" cy="13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223;p14"/>
          <p:cNvSpPr txBox="1">
            <a:spLocks/>
          </p:cNvSpPr>
          <p:nvPr/>
        </p:nvSpPr>
        <p:spPr>
          <a:xfrm>
            <a:off x="8001000" y="5715016"/>
            <a:ext cx="1143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4" y="2819400"/>
            <a:ext cx="2079625" cy="381000"/>
            <a:chOff x="539510" y="1997706"/>
            <a:chExt cx="2079646" cy="286009"/>
          </a:xfrm>
        </p:grpSpPr>
        <p:cxnSp>
          <p:nvCxnSpPr>
            <p:cNvPr id="9" name="Straight Connector 15"/>
            <p:cNvCxnSpPr/>
            <p:nvPr/>
          </p:nvCxnSpPr>
          <p:spPr>
            <a:xfrm flipH="1">
              <a:off x="2385792" y="1997706"/>
              <a:ext cx="233364" cy="284818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flipH="1">
              <a:off x="539510" y="2283715"/>
              <a:ext cx="1843107" cy="0"/>
            </a:xfrm>
            <a:prstGeom prst="line">
              <a:avLst/>
            </a:prstGeom>
            <a:ln w="317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6">
            <a:extLst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76600" y="3200400"/>
            <a:ext cx="2667000" cy="2438400"/>
          </a:xfrm>
          <a:prstGeom prst="ellipse">
            <a:avLst/>
          </a:prstGeom>
          <a:solidFill>
            <a:srgbClr val="3366CC">
              <a:alpha val="77000"/>
            </a:srgbClr>
          </a:solidFill>
          <a:ln w="222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Развитие и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поддержка </a:t>
            </a:r>
            <a:endParaRPr lang="ru-RU" sz="1800" b="1" dirty="0">
              <a:solidFill>
                <a:schemeClr val="bg1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малого </a:t>
            </a:r>
            <a:r>
              <a:rPr lang="ru-RU" sz="18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и  среднего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бизнеса</a:t>
            </a:r>
          </a:p>
          <a:p>
            <a:pPr algn="ctr">
              <a:lnSpc>
                <a:spcPct val="90000"/>
              </a:lnSpc>
              <a:defRPr/>
            </a:pPr>
            <a:endParaRPr lang="ru-RU" sz="1800" b="1" dirty="0" smtClean="0">
              <a:solidFill>
                <a:schemeClr val="bg1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2 185 тыс. руб.</a:t>
            </a:r>
            <a:endParaRPr lang="ru-RU" altLang="ru-RU" sz="1800" b="1" dirty="0">
              <a:solidFill>
                <a:schemeClr val="bg1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2" name="Sev01"/>
          <p:cNvSpPr>
            <a:spLocks noChangeAspect="1"/>
          </p:cNvSpPr>
          <p:nvPr/>
        </p:nvSpPr>
        <p:spPr>
          <a:xfrm>
            <a:off x="2971800" y="2503488"/>
            <a:ext cx="914400" cy="89852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 flipH="1">
            <a:off x="6324602" y="2819400"/>
            <a:ext cx="2079625" cy="381000"/>
            <a:chOff x="539510" y="1997706"/>
            <a:chExt cx="2079646" cy="286009"/>
          </a:xfrm>
        </p:grpSpPr>
        <p:cxnSp>
          <p:nvCxnSpPr>
            <p:cNvPr id="14" name="Straight Connector 34"/>
            <p:cNvCxnSpPr/>
            <p:nvPr/>
          </p:nvCxnSpPr>
          <p:spPr>
            <a:xfrm flipH="1">
              <a:off x="2385791" y="1997706"/>
              <a:ext cx="233365" cy="284818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5"/>
            <p:cNvCxnSpPr/>
            <p:nvPr/>
          </p:nvCxnSpPr>
          <p:spPr>
            <a:xfrm flipH="1">
              <a:off x="539510" y="2283715"/>
              <a:ext cx="1843106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ev01"/>
          <p:cNvSpPr>
            <a:spLocks noChangeAspect="1"/>
          </p:cNvSpPr>
          <p:nvPr/>
        </p:nvSpPr>
        <p:spPr>
          <a:xfrm flipH="1">
            <a:off x="5181604" y="2514600"/>
            <a:ext cx="938213" cy="887413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 flipH="1" flipV="1">
            <a:off x="6172204" y="5410200"/>
            <a:ext cx="2079625" cy="381000"/>
            <a:chOff x="539510" y="1997706"/>
            <a:chExt cx="2079646" cy="286009"/>
          </a:xfrm>
        </p:grpSpPr>
        <p:cxnSp>
          <p:nvCxnSpPr>
            <p:cNvPr id="18" name="Straight Connector 38"/>
            <p:cNvCxnSpPr/>
            <p:nvPr/>
          </p:nvCxnSpPr>
          <p:spPr>
            <a:xfrm flipH="1">
              <a:off x="2385791" y="1997706"/>
              <a:ext cx="233365" cy="284817"/>
            </a:xfrm>
            <a:prstGeom prst="line">
              <a:avLst/>
            </a:prstGeom>
            <a:ln w="31750">
              <a:solidFill>
                <a:srgbClr val="003399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9"/>
            <p:cNvCxnSpPr/>
            <p:nvPr/>
          </p:nvCxnSpPr>
          <p:spPr>
            <a:xfrm flipH="1">
              <a:off x="539510" y="2283715"/>
              <a:ext cx="1843106" cy="0"/>
            </a:xfrm>
            <a:prstGeom prst="line">
              <a:avLst/>
            </a:prstGeom>
            <a:ln w="31750">
              <a:solidFill>
                <a:srgbClr val="003399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ev01"/>
          <p:cNvSpPr>
            <a:spLocks noChangeAspect="1"/>
          </p:cNvSpPr>
          <p:nvPr/>
        </p:nvSpPr>
        <p:spPr>
          <a:xfrm>
            <a:off x="5029200" y="5486400"/>
            <a:ext cx="979488" cy="963613"/>
          </a:xfrm>
          <a:prstGeom prst="ellipse">
            <a:avLst/>
          </a:prstGeom>
          <a:noFill/>
          <a:ln w="571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21" name="Straight Connector 36"/>
          <p:cNvCxnSpPr/>
          <p:nvPr/>
        </p:nvCxnSpPr>
        <p:spPr>
          <a:xfrm>
            <a:off x="7239000" y="4572000"/>
            <a:ext cx="1555750" cy="0"/>
          </a:xfrm>
          <a:prstGeom prst="line">
            <a:avLst/>
          </a:prstGeom>
          <a:ln w="31750">
            <a:solidFill>
              <a:srgbClr val="33993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/>
          <p:cNvCxnSpPr/>
          <p:nvPr/>
        </p:nvCxnSpPr>
        <p:spPr>
          <a:xfrm flipH="1">
            <a:off x="381000" y="4572000"/>
            <a:ext cx="1555750" cy="0"/>
          </a:xfrm>
          <a:prstGeom prst="line">
            <a:avLst/>
          </a:prstGeom>
          <a:ln w="31750">
            <a:solidFill>
              <a:srgbClr val="92D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4"/>
          <p:cNvGrpSpPr>
            <a:grpSpLocks/>
          </p:cNvGrpSpPr>
          <p:nvPr/>
        </p:nvGrpSpPr>
        <p:grpSpPr bwMode="auto">
          <a:xfrm flipV="1">
            <a:off x="990603" y="5410202"/>
            <a:ext cx="2079625" cy="285751"/>
            <a:chOff x="539510" y="1997706"/>
            <a:chExt cx="2079646" cy="286009"/>
          </a:xfrm>
        </p:grpSpPr>
        <p:cxnSp>
          <p:nvCxnSpPr>
            <p:cNvPr id="24" name="Straight Connector 25"/>
            <p:cNvCxnSpPr/>
            <p:nvPr/>
          </p:nvCxnSpPr>
          <p:spPr>
            <a:xfrm flipH="1">
              <a:off x="2385792" y="1997706"/>
              <a:ext cx="233364" cy="284420"/>
            </a:xfrm>
            <a:prstGeom prst="line">
              <a:avLst/>
            </a:prstGeom>
            <a:ln w="31750">
              <a:solidFill>
                <a:srgbClr val="006699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6"/>
            <p:cNvCxnSpPr/>
            <p:nvPr/>
          </p:nvCxnSpPr>
          <p:spPr>
            <a:xfrm flipH="1">
              <a:off x="539510" y="2283715"/>
              <a:ext cx="1843107" cy="0"/>
            </a:xfrm>
            <a:prstGeom prst="line">
              <a:avLst/>
            </a:prstGeom>
            <a:ln w="31750">
              <a:solidFill>
                <a:srgbClr val="006699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ev01"/>
          <p:cNvSpPr>
            <a:spLocks noChangeAspect="1"/>
          </p:cNvSpPr>
          <p:nvPr/>
        </p:nvSpPr>
        <p:spPr>
          <a:xfrm>
            <a:off x="3124200" y="5486400"/>
            <a:ext cx="990600" cy="963613"/>
          </a:xfrm>
          <a:prstGeom prst="ellipse">
            <a:avLst/>
          </a:prstGeom>
          <a:noFill/>
          <a:ln w="5715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7" name="Sev01"/>
          <p:cNvSpPr>
            <a:spLocks noChangeAspect="1"/>
          </p:cNvSpPr>
          <p:nvPr/>
        </p:nvSpPr>
        <p:spPr>
          <a:xfrm>
            <a:off x="2133600" y="4038600"/>
            <a:ext cx="990600" cy="96361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8" name="Sev01"/>
          <p:cNvSpPr>
            <a:spLocks noChangeAspect="1"/>
          </p:cNvSpPr>
          <p:nvPr/>
        </p:nvSpPr>
        <p:spPr>
          <a:xfrm>
            <a:off x="6019800" y="3962400"/>
            <a:ext cx="979488" cy="963613"/>
          </a:xfrm>
          <a:prstGeom prst="ellipse">
            <a:avLst/>
          </a:prstGeom>
          <a:noFill/>
          <a:ln w="571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355" name="TextBox 28"/>
          <p:cNvSpPr txBox="1">
            <a:spLocks noChangeArrowheads="1"/>
          </p:cNvSpPr>
          <p:nvPr/>
        </p:nvSpPr>
        <p:spPr bwMode="auto">
          <a:xfrm>
            <a:off x="-304800" y="2209802"/>
            <a:ext cx="388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Оказано консультаций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по вопросам ведения предпринимательской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деятельности</a:t>
            </a:r>
          </a:p>
        </p:txBody>
      </p:sp>
      <p:sp>
        <p:nvSpPr>
          <p:cNvPr id="14356" name="TextBox 29"/>
          <p:cNvSpPr txBox="1">
            <a:spLocks noChangeArrowheads="1"/>
          </p:cNvSpPr>
          <p:nvPr/>
        </p:nvSpPr>
        <p:spPr bwMode="auto">
          <a:xfrm>
            <a:off x="2895600" y="2743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830</a:t>
            </a:r>
            <a:endParaRPr lang="ru-RU" sz="20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4357" name="TextBox 30"/>
          <p:cNvSpPr txBox="1">
            <a:spLocks noChangeArrowheads="1"/>
          </p:cNvSpPr>
          <p:nvPr/>
        </p:nvSpPr>
        <p:spPr bwMode="auto">
          <a:xfrm>
            <a:off x="6019800" y="2286002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Создано 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субъектов малого предпринимательства </a:t>
            </a:r>
          </a:p>
          <a:p>
            <a:pPr algn="ctr"/>
            <a:endParaRPr lang="ru-RU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14358" name="TextBox 31"/>
          <p:cNvSpPr txBox="1">
            <a:spLocks noChangeArrowheads="1"/>
          </p:cNvSpPr>
          <p:nvPr/>
        </p:nvSpPr>
        <p:spPr bwMode="auto">
          <a:xfrm>
            <a:off x="5105400" y="2743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19</a:t>
            </a:r>
            <a:endParaRPr lang="ru-RU" sz="20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4359" name="TextBox 32"/>
          <p:cNvSpPr txBox="1">
            <a:spLocks noChangeArrowheads="1"/>
          </p:cNvSpPr>
          <p:nvPr/>
        </p:nvSpPr>
        <p:spPr bwMode="auto">
          <a:xfrm>
            <a:off x="-533400" y="35052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Обучено слушателей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по курсу «Введение </a:t>
            </a:r>
            <a:r>
              <a:rPr lang="ru-RU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в </a:t>
            </a: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предпринимательскую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деятельность»</a:t>
            </a:r>
          </a:p>
        </p:txBody>
      </p:sp>
      <p:sp>
        <p:nvSpPr>
          <p:cNvPr id="14360" name="TextBox 33"/>
          <p:cNvSpPr txBox="1">
            <a:spLocks noChangeArrowheads="1"/>
          </p:cNvSpPr>
          <p:nvPr/>
        </p:nvSpPr>
        <p:spPr bwMode="auto">
          <a:xfrm>
            <a:off x="2057400" y="43434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</a:t>
            </a:r>
            <a:endParaRPr lang="ru-RU" sz="20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4361" name="TextBox 34"/>
          <p:cNvSpPr txBox="1">
            <a:spLocks noChangeArrowheads="1"/>
          </p:cNvSpPr>
          <p:nvPr/>
        </p:nvSpPr>
        <p:spPr bwMode="auto">
          <a:xfrm>
            <a:off x="-304800" y="5486402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Проведено  совещаний,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семинаров, конференций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 представителями малого предпринимательства</a:t>
            </a:r>
          </a:p>
        </p:txBody>
      </p:sp>
      <p:sp>
        <p:nvSpPr>
          <p:cNvPr id="14362" name="TextBox 35"/>
          <p:cNvSpPr txBox="1">
            <a:spLocks noChangeArrowheads="1"/>
          </p:cNvSpPr>
          <p:nvPr/>
        </p:nvSpPr>
        <p:spPr bwMode="auto">
          <a:xfrm>
            <a:off x="3048000" y="5791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18</a:t>
            </a:r>
            <a:endParaRPr lang="ru-RU" sz="20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4363" name="TextBox 36"/>
          <p:cNvSpPr txBox="1">
            <a:spLocks noChangeArrowheads="1"/>
          </p:cNvSpPr>
          <p:nvPr/>
        </p:nvSpPr>
        <p:spPr bwMode="auto">
          <a:xfrm>
            <a:off x="6248400" y="3505202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«Стартовые»  субсидии предоставлены 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на сумму 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820,0 </a:t>
            </a: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тыс. руб. </a:t>
            </a:r>
          </a:p>
        </p:txBody>
      </p:sp>
      <p:sp>
        <p:nvSpPr>
          <p:cNvPr id="14364" name="TextBox 37"/>
          <p:cNvSpPr txBox="1">
            <a:spLocks noChangeArrowheads="1"/>
          </p:cNvSpPr>
          <p:nvPr/>
        </p:nvSpPr>
        <p:spPr bwMode="auto">
          <a:xfrm>
            <a:off x="5943600" y="41910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</a:t>
            </a:r>
          </a:p>
        </p:txBody>
      </p:sp>
      <p:sp>
        <p:nvSpPr>
          <p:cNvPr id="14365" name="TextBox 38"/>
          <p:cNvSpPr txBox="1">
            <a:spLocks noChangeArrowheads="1"/>
          </p:cNvSpPr>
          <p:nvPr/>
        </p:nvSpPr>
        <p:spPr bwMode="auto">
          <a:xfrm>
            <a:off x="5334000" y="5486400"/>
            <a:ext cx="4038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Оказана помощь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в составлении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бизнес-планов</a:t>
            </a:r>
          </a:p>
        </p:txBody>
      </p:sp>
      <p:sp>
        <p:nvSpPr>
          <p:cNvPr id="14366" name="TextBox 40"/>
          <p:cNvSpPr txBox="1">
            <a:spLocks noChangeArrowheads="1"/>
          </p:cNvSpPr>
          <p:nvPr/>
        </p:nvSpPr>
        <p:spPr bwMode="auto">
          <a:xfrm>
            <a:off x="4953000" y="5791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8</a:t>
            </a:r>
            <a:endParaRPr lang="ru-RU" sz="20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4367" name="Заголовок 1"/>
          <p:cNvSpPr txBox="1">
            <a:spLocks/>
          </p:cNvSpPr>
          <p:nvPr/>
        </p:nvSpPr>
        <p:spPr bwMode="auto">
          <a:xfrm>
            <a:off x="173038" y="990601"/>
            <a:ext cx="89709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22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Всего состоит на учете </a:t>
            </a:r>
            <a:r>
              <a:rPr lang="ru-RU" altLang="ru-RU" sz="22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3 481 </a:t>
            </a:r>
            <a:r>
              <a:rPr lang="ru-RU" altLang="ru-RU" sz="22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СМП, из них </a:t>
            </a:r>
            <a:r>
              <a:rPr lang="ru-RU" altLang="ru-RU" sz="22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917 </a:t>
            </a:r>
            <a:r>
              <a:rPr lang="ru-RU" altLang="ru-RU" sz="22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ЮЛ,</a:t>
            </a:r>
            <a:r>
              <a:rPr lang="ru-RU" altLang="ru-RU" sz="22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altLang="ru-RU" sz="22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2 564 </a:t>
            </a:r>
            <a:r>
              <a:rPr lang="ru-RU" altLang="ru-RU" sz="22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ИП</a:t>
            </a:r>
            <a:endParaRPr lang="ru-RU" altLang="ru-RU" sz="2200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4369" name="Заголовок 1"/>
          <p:cNvSpPr txBox="1">
            <a:spLocks/>
          </p:cNvSpPr>
          <p:nvPr/>
        </p:nvSpPr>
        <p:spPr bwMode="auto">
          <a:xfrm>
            <a:off x="173038" y="1447801"/>
            <a:ext cx="89709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800" b="1" i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1 528</a:t>
            </a:r>
            <a:r>
              <a:rPr lang="ru-RU" sz="1800" b="1" i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</a:rPr>
              <a:t> </a:t>
            </a:r>
            <a:r>
              <a:rPr lang="ru-RU" sz="1800" b="1" i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граждан зарегистрированы </a:t>
            </a:r>
            <a:r>
              <a:rPr lang="ru-RU" sz="1800" b="1" i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в качестве «</a:t>
            </a:r>
            <a:r>
              <a:rPr lang="ru-RU" sz="1800" b="1" i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самозанятых</a:t>
            </a:r>
            <a:r>
              <a:rPr lang="ru-RU" sz="1800" b="1" i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»</a:t>
            </a:r>
            <a:endParaRPr lang="ru-RU" altLang="ru-RU" sz="1800" b="1" i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0" y="3048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ПРЕДПРИНИМАТЕЛЬСТВО</a:t>
            </a:r>
            <a:endParaRPr lang="ru-RU" sz="20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6781800" cy="6858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ИНВЕСТИЦИИ</a:t>
            </a:r>
          </a:p>
        </p:txBody>
      </p:sp>
      <p:sp>
        <p:nvSpPr>
          <p:cNvPr id="15365" name="Объект 2"/>
          <p:cNvSpPr>
            <a:spLocks noGrp="1"/>
          </p:cNvSpPr>
          <p:nvPr>
            <p:ph idx="1"/>
          </p:nvPr>
        </p:nvSpPr>
        <p:spPr>
          <a:xfrm>
            <a:off x="1981200" y="4953000"/>
            <a:ext cx="6324600" cy="1905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z="1800" b="1" dirty="0" smtClean="0">
              <a:solidFill>
                <a:srgbClr val="4C261C"/>
              </a:solidFill>
              <a:latin typeface="Arial Black" pitchFamily="34" charset="0"/>
            </a:endParaRPr>
          </a:p>
          <a:p>
            <a:pPr marL="0" indent="0" algn="ctr" eaLnBrk="1" hangingPunct="1"/>
            <a:endParaRPr lang="ru-RU" sz="1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eaLnBrk="1" hangingPunct="1">
              <a:buFontTx/>
              <a:buNone/>
            </a:pPr>
            <a:endParaRPr lang="ru-RU" sz="1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 eaLnBrk="1" hangingPunct="1"/>
            <a:endParaRPr lang="ru-RU" dirty="0" smtClean="0"/>
          </a:p>
        </p:txBody>
      </p:sp>
      <p:sp>
        <p:nvSpPr>
          <p:cNvPr id="9" name="Rectangle 49"/>
          <p:cNvSpPr/>
          <p:nvPr/>
        </p:nvSpPr>
        <p:spPr>
          <a:xfrm>
            <a:off x="228604" y="1828800"/>
            <a:ext cx="3681413" cy="4114800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10" name="Straight Connector 101"/>
          <p:cNvCxnSpPr/>
          <p:nvPr/>
        </p:nvCxnSpPr>
        <p:spPr>
          <a:xfrm rot="5400000" flipH="1" flipV="1">
            <a:off x="2053431" y="3890171"/>
            <a:ext cx="4122740" cy="0"/>
          </a:xfrm>
          <a:prstGeom prst="line">
            <a:avLst/>
          </a:prstGeom>
          <a:ln w="41275">
            <a:solidFill>
              <a:srgbClr val="3366CC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2">
            <a:extLst/>
          </p:cNvPr>
          <p:cNvSpPr txBox="1">
            <a:spLocks/>
          </p:cNvSpPr>
          <p:nvPr/>
        </p:nvSpPr>
        <p:spPr>
          <a:xfrm>
            <a:off x="228600" y="3124200"/>
            <a:ext cx="3581400" cy="1143000"/>
          </a:xfrm>
          <a:prstGeom prst="rect">
            <a:avLst/>
          </a:prstGeom>
          <a:ln w="38100" cmpd="sng">
            <a:noFill/>
          </a:ln>
        </p:spPr>
        <p:txBody>
          <a:bodyPr lIns="45720" tIns="0" rIns="45720" bIns="0" anchor="ctr"/>
          <a:lstStyle/>
          <a:p>
            <a:pPr algn="ctr">
              <a:spcAft>
                <a:spcPts val="600"/>
              </a:spcAft>
              <a:defRPr/>
            </a:pPr>
            <a:r>
              <a:rPr lang="ru-RU" altLang="ru-RU" sz="18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 Medium" pitchFamily="2" charset="-52"/>
                <a:ea typeface="Cambria" pitchFamily="18" charset="0"/>
                <a:cs typeface="Tahoma" pitchFamily="34" charset="0"/>
              </a:rPr>
              <a:t>ИСПОЛНЕНЫ</a:t>
            </a:r>
            <a:r>
              <a:rPr lang="ru-RU" alt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 Medium" pitchFamily="2" charset="-52"/>
                <a:ea typeface="Cambria" pitchFamily="18" charset="0"/>
                <a:cs typeface="Tahoma" pitchFamily="34" charset="0"/>
              </a:rPr>
              <a:t>:</a:t>
            </a:r>
          </a:p>
          <a:p>
            <a:pPr algn="ctr">
              <a:spcAft>
                <a:spcPts val="60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10,1 </a:t>
            </a:r>
            <a:r>
              <a:rPr lang="ru-RU" altLang="ru-RU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млрд руб.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 Medium" pitchFamily="2" charset="-52"/>
                <a:ea typeface="Cambria" pitchFamily="18" charset="0"/>
                <a:cs typeface="Tahoma" pitchFamily="34" charset="0"/>
              </a:rPr>
              <a:t>                                </a:t>
            </a:r>
          </a:p>
          <a:p>
            <a:pPr algn="ctr">
              <a:spcAft>
                <a:spcPts val="600"/>
              </a:spcAft>
              <a:defRPr/>
            </a:pPr>
            <a:r>
              <a:rPr lang="ru-RU" altLang="ru-RU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 Medium" pitchFamily="2" charset="-52"/>
                <a:ea typeface="Cambria" pitchFamily="18" charset="0"/>
                <a:cs typeface="Tahoma" pitchFamily="34" charset="0"/>
              </a:rPr>
              <a:t>         </a:t>
            </a:r>
            <a:r>
              <a:rPr lang="ru-RU" altLang="ru-RU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altLang="ru-RU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 Medium" pitchFamily="2" charset="-52"/>
                <a:ea typeface="Cambria" pitchFamily="18" charset="0"/>
                <a:cs typeface="Tahoma" pitchFamily="34" charset="0"/>
              </a:rPr>
              <a:t>(</a:t>
            </a:r>
            <a:r>
              <a:rPr lang="ru-RU" altLang="ru-RU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 Medium" pitchFamily="2" charset="-52"/>
                <a:ea typeface="Cambria" pitchFamily="18" charset="0"/>
                <a:cs typeface="Tahoma" pitchFamily="34" charset="0"/>
              </a:rPr>
              <a:t>121,3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%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 уровню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года)</a:t>
            </a:r>
            <a:endParaRPr lang="ru-RU" altLang="ru-RU" sz="1600" dirty="0">
              <a:solidFill>
                <a:srgbClr val="000099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4419600" y="1676400"/>
            <a:ext cx="1676400" cy="1524000"/>
            <a:chOff x="1400541" y="1592431"/>
            <a:chExt cx="1296169" cy="1296168"/>
          </a:xfrm>
        </p:grpSpPr>
        <p:sp>
          <p:nvSpPr>
            <p:cNvPr id="17" name="Oval 127"/>
            <p:cNvSpPr/>
            <p:nvPr/>
          </p:nvSpPr>
          <p:spPr>
            <a:xfrm>
              <a:off x="1532987" y="1693695"/>
              <a:ext cx="1094285" cy="10936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Pie 128"/>
            <p:cNvSpPr/>
            <p:nvPr/>
          </p:nvSpPr>
          <p:spPr>
            <a:xfrm>
              <a:off x="1400541" y="1592431"/>
              <a:ext cx="1296169" cy="1296168"/>
            </a:xfrm>
            <a:prstGeom prst="pie">
              <a:avLst>
                <a:gd name="adj1" fmla="val 27111"/>
                <a:gd name="adj2" fmla="val 97002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388" name="TextBox 18"/>
            <p:cNvSpPr txBox="1">
              <a:spLocks noChangeArrowheads="1"/>
            </p:cNvSpPr>
            <p:nvPr/>
          </p:nvSpPr>
          <p:spPr bwMode="auto">
            <a:xfrm>
              <a:off x="1659775" y="2333100"/>
              <a:ext cx="950524" cy="26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  <a:cs typeface="Tahoma" pitchFamily="34" charset="0"/>
                </a:rPr>
                <a:t>34,6%</a:t>
              </a:r>
              <a:endParaRPr lang="en-US" sz="20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43400" y="3200401"/>
            <a:ext cx="18288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Обеспечение электрической энергией, газом и паром</a:t>
            </a:r>
          </a:p>
          <a:p>
            <a:pPr algn="ctr" eaLnBrk="0" hangingPunct="0">
              <a:defRPr/>
            </a:pPr>
            <a:endParaRPr lang="en-US" sz="1400" b="1" dirty="0">
              <a:solidFill>
                <a:schemeClr val="accent1"/>
              </a:solidFill>
              <a:latin typeface="Montserrat Medium" pitchFamily="2" charset="-52"/>
              <a:cs typeface="+mn-cs"/>
            </a:endParaRPr>
          </a:p>
        </p:txBody>
      </p: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6934202" y="1600200"/>
            <a:ext cx="1686561" cy="1600200"/>
            <a:chOff x="1400541" y="1592431"/>
            <a:chExt cx="1304025" cy="1296168"/>
          </a:xfrm>
        </p:grpSpPr>
        <p:sp>
          <p:nvSpPr>
            <p:cNvPr id="22" name="Oval 127"/>
            <p:cNvSpPr/>
            <p:nvPr/>
          </p:nvSpPr>
          <p:spPr>
            <a:xfrm>
              <a:off x="1533104" y="1692730"/>
              <a:ext cx="1094870" cy="109557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Pie 128"/>
            <p:cNvSpPr/>
            <p:nvPr/>
          </p:nvSpPr>
          <p:spPr>
            <a:xfrm>
              <a:off x="1400541" y="1592431"/>
              <a:ext cx="1296169" cy="1296168"/>
            </a:xfrm>
            <a:prstGeom prst="pie">
              <a:avLst>
                <a:gd name="adj1" fmla="val 27111"/>
                <a:gd name="adj2" fmla="val 810327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385" name="TextBox 23"/>
            <p:cNvSpPr txBox="1">
              <a:spLocks noChangeArrowheads="1"/>
            </p:cNvSpPr>
            <p:nvPr/>
          </p:nvSpPr>
          <p:spPr bwMode="auto">
            <a:xfrm>
              <a:off x="1754042" y="2394821"/>
              <a:ext cx="950524" cy="24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  <a:cs typeface="Tahoma" pitchFamily="34" charset="0"/>
                </a:rPr>
                <a:t>27,8</a:t>
              </a:r>
              <a:r>
                <a:rPr lang="en-US" sz="2000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  <a:cs typeface="Tahoma" pitchFamily="34" charset="0"/>
                </a:rPr>
                <a:t>%</a:t>
              </a:r>
              <a:endParaRPr lang="en-US" sz="20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43400" y="5867400"/>
            <a:ext cx="1981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Обрабатывающее производство</a:t>
            </a:r>
          </a:p>
          <a:p>
            <a:pPr algn="ctr" eaLnBrk="0" hangingPunct="0">
              <a:defRPr/>
            </a:pPr>
            <a:endParaRPr lang="en-US" sz="1400" b="1" dirty="0">
              <a:solidFill>
                <a:schemeClr val="accent1"/>
              </a:solidFill>
              <a:latin typeface="Arial" charset="0"/>
              <a:cs typeface="+mn-cs"/>
            </a:endParaRPr>
          </a:p>
        </p:txBody>
      </p: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7010402" y="4267200"/>
            <a:ext cx="1914525" cy="1600200"/>
            <a:chOff x="1400541" y="1592431"/>
            <a:chExt cx="1480775" cy="1296168"/>
          </a:xfrm>
        </p:grpSpPr>
        <p:sp>
          <p:nvSpPr>
            <p:cNvPr id="27" name="Oval 127"/>
            <p:cNvSpPr/>
            <p:nvPr/>
          </p:nvSpPr>
          <p:spPr>
            <a:xfrm>
              <a:off x="1533148" y="1692730"/>
              <a:ext cx="1095233" cy="109557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Pie 128"/>
            <p:cNvSpPr/>
            <p:nvPr/>
          </p:nvSpPr>
          <p:spPr>
            <a:xfrm>
              <a:off x="1400541" y="1592431"/>
              <a:ext cx="1296599" cy="1296168"/>
            </a:xfrm>
            <a:prstGeom prst="pie">
              <a:avLst>
                <a:gd name="adj1" fmla="val 27111"/>
                <a:gd name="adj2" fmla="val 4491795"/>
              </a:avLst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382" name="TextBox 28"/>
            <p:cNvSpPr txBox="1">
              <a:spLocks noChangeArrowheads="1"/>
            </p:cNvSpPr>
            <p:nvPr/>
          </p:nvSpPr>
          <p:spPr bwMode="auto">
            <a:xfrm>
              <a:off x="1930792" y="2333098"/>
              <a:ext cx="950524" cy="24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u-RU" sz="2000" b="1" dirty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  <a:cs typeface="Tahoma" pitchFamily="34" charset="0"/>
                </a:rPr>
                <a:t>10</a:t>
              </a:r>
              <a:r>
                <a:rPr lang="en-US" sz="2000" b="1" dirty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  <a:cs typeface="Tahoma" pitchFamily="34" charset="0"/>
                </a:rPr>
                <a:t>%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705600" y="3276601"/>
            <a:ext cx="2438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Сельскохозяйственное производство</a:t>
            </a:r>
            <a:endParaRPr lang="en-US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+mn-cs"/>
            </a:endParaRPr>
          </a:p>
        </p:txBody>
      </p: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4419600" y="4267200"/>
            <a:ext cx="1676400" cy="1600200"/>
            <a:chOff x="1400541" y="1592431"/>
            <a:chExt cx="1296169" cy="1296168"/>
          </a:xfrm>
        </p:grpSpPr>
        <p:sp>
          <p:nvSpPr>
            <p:cNvPr id="32" name="Oval 127"/>
            <p:cNvSpPr/>
            <p:nvPr/>
          </p:nvSpPr>
          <p:spPr>
            <a:xfrm>
              <a:off x="1533104" y="1692730"/>
              <a:ext cx="1094870" cy="109557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Pie 128"/>
            <p:cNvSpPr/>
            <p:nvPr/>
          </p:nvSpPr>
          <p:spPr>
            <a:xfrm>
              <a:off x="1400541" y="1592431"/>
              <a:ext cx="1296169" cy="1296168"/>
            </a:xfrm>
            <a:prstGeom prst="pie">
              <a:avLst>
                <a:gd name="adj1" fmla="val 27111"/>
                <a:gd name="adj2" fmla="val 7004781"/>
              </a:avLst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379" name="TextBox 33"/>
            <p:cNvSpPr txBox="1">
              <a:spLocks noChangeArrowheads="1"/>
            </p:cNvSpPr>
            <p:nvPr/>
          </p:nvSpPr>
          <p:spPr bwMode="auto">
            <a:xfrm>
              <a:off x="1746186" y="2333098"/>
              <a:ext cx="950524" cy="24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u-RU" sz="2000" b="1" dirty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  <a:cs typeface="Tahoma" pitchFamily="34" charset="0"/>
                </a:rPr>
                <a:t>20</a:t>
              </a:r>
              <a:r>
                <a:rPr lang="en-US" sz="2000" b="1" dirty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  <a:cs typeface="Tahoma" pitchFamily="34" charset="0"/>
                </a:rPr>
                <a:t>%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086600" y="5715002"/>
            <a:ext cx="18288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1400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Прочие отрасли</a:t>
            </a:r>
          </a:p>
          <a:p>
            <a:pPr algn="ctr" eaLnBrk="0" hangingPunct="0">
              <a:defRPr/>
            </a:pPr>
            <a:endParaRPr lang="en-US" sz="1400" b="1" dirty="0">
              <a:solidFill>
                <a:schemeClr val="accent1"/>
              </a:solidFill>
              <a:latin typeface="Arial" charset="0"/>
              <a:cs typeface="+mn-cs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5" grpId="0"/>
      <p:bldP spid="30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0" y="304800"/>
            <a:ext cx="746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ИНВЕСТИЦИОННЫЕ </a:t>
            </a:r>
            <a:r>
              <a:rPr lang="ru-RU" alt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 ПРОЕКТЫ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6390" name="Заголовок 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77200" cy="8382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Крупные инвестиционные проекты реализуют:</a:t>
            </a:r>
            <a:r>
              <a:rPr lang="ru-RU" sz="24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</a:br>
            <a:endParaRPr lang="ru-RU" sz="2400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</a:endParaRPr>
          </a:p>
        </p:txBody>
      </p:sp>
      <p:sp>
        <p:nvSpPr>
          <p:cNvPr id="16391" name="Содержимое 7"/>
          <p:cNvSpPr>
            <a:spLocks noGrp="1"/>
          </p:cNvSpPr>
          <p:nvPr>
            <p:ph idx="1"/>
          </p:nvPr>
        </p:nvSpPr>
        <p:spPr>
          <a:xfrm>
            <a:off x="1828800" y="4724400"/>
            <a:ext cx="7543800" cy="6858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ООО «Дубровская ТЭЦ»</a:t>
            </a:r>
          </a:p>
          <a:p>
            <a:pPr>
              <a:buFontTx/>
              <a:buNone/>
            </a:pPr>
            <a:endParaRPr lang="ru-RU" sz="2400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ru-RU" sz="2800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92" name="Picture 2" descr="https://www.iknews.info/images/stories/whoiswho/img/aris-geser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8350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https://sun9-21.userapi.com/c841539/v841539936/362b4/DYqWTWFJM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724400"/>
            <a:ext cx="9173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12" descr="https://ferma-m2.ru/images/gallery/mass-media/remos.png"/>
          <p:cNvPicPr>
            <a:picLocks noChangeAspect="1" noChangeArrowheads="1"/>
          </p:cNvPicPr>
          <p:nvPr/>
        </p:nvPicPr>
        <p:blipFill>
          <a:blip r:embed="rId5" cstate="print"/>
          <a:srcRect r="82181"/>
          <a:stretch>
            <a:fillRect/>
          </a:stretch>
        </p:blipFill>
        <p:spPr bwMode="auto">
          <a:xfrm>
            <a:off x="609600" y="2819400"/>
            <a:ext cx="601135" cy="5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https://afs.luki.ru/05a3a72b2d4f3bf61e3503156715871211:resize:640x400:same:1845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114800"/>
            <a:ext cx="609600" cy="56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6"/>
          <p:cNvSpPr txBox="1">
            <a:spLocks/>
          </p:cNvSpPr>
          <p:nvPr/>
        </p:nvSpPr>
        <p:spPr bwMode="auto">
          <a:xfrm>
            <a:off x="762000" y="2819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4400" kern="0" dirty="0">
                <a:latin typeface="+mj-lt"/>
                <a:ea typeface="+mj-ea"/>
                <a:cs typeface="+mj-cs"/>
              </a:rPr>
              <a:t/>
            </a:r>
            <a:br>
              <a:rPr lang="ru-RU" sz="4400" kern="0" dirty="0">
                <a:latin typeface="+mj-lt"/>
                <a:ea typeface="+mj-ea"/>
                <a:cs typeface="+mj-cs"/>
              </a:rPr>
            </a:br>
            <a:endParaRPr lang="ru-RU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397" name="Заголовок 6"/>
          <p:cNvSpPr txBox="1">
            <a:spLocks/>
          </p:cNvSpPr>
          <p:nvPr/>
        </p:nvSpPr>
        <p:spPr bwMode="auto">
          <a:xfrm>
            <a:off x="1828800" y="20574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2000" b="1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АО «</a:t>
            </a:r>
            <a:r>
              <a:rPr lang="ru-RU" sz="2000" b="1" dirty="0" err="1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Гесер</a:t>
            </a:r>
            <a:r>
              <a:rPr lang="ru-RU" sz="2000" b="1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»</a:t>
            </a:r>
          </a:p>
          <a:p>
            <a:pPr eaLnBrk="0" hangingPunct="0"/>
            <a:r>
              <a:rPr lang="ru-RU" sz="4400" dirty="0">
                <a:latin typeface="Microsoft Sans Serif" pitchFamily="34" charset="0"/>
              </a:rPr>
              <a:t/>
            </a:r>
            <a:br>
              <a:rPr lang="ru-RU" sz="4400" dirty="0">
                <a:latin typeface="Microsoft Sans Serif" pitchFamily="34" charset="0"/>
              </a:rPr>
            </a:br>
            <a:endParaRPr lang="ru-RU" sz="4400" dirty="0">
              <a:latin typeface="Microsoft Sans Serif" pitchFamily="34" charset="0"/>
            </a:endParaRPr>
          </a:p>
        </p:txBody>
      </p:sp>
      <p:sp>
        <p:nvSpPr>
          <p:cNvPr id="16399" name="Заголовок 6"/>
          <p:cNvSpPr txBox="1">
            <a:spLocks/>
          </p:cNvSpPr>
          <p:nvPr/>
        </p:nvSpPr>
        <p:spPr bwMode="auto">
          <a:xfrm>
            <a:off x="1828800" y="27432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2000" b="1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ООО «Рэмос-Альфа»</a:t>
            </a: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4400" dirty="0">
                <a:latin typeface="Microsoft Sans Serif" pitchFamily="34" charset="0"/>
              </a:rPr>
              <a:t/>
            </a:r>
            <a:br>
              <a:rPr lang="ru-RU" sz="4400" dirty="0">
                <a:latin typeface="Microsoft Sans Serif" pitchFamily="34" charset="0"/>
              </a:rPr>
            </a:br>
            <a:endParaRPr lang="ru-RU" sz="4400" dirty="0">
              <a:latin typeface="Microsoft Sans Serif" pitchFamily="34" charset="0"/>
            </a:endParaRPr>
          </a:p>
        </p:txBody>
      </p:sp>
      <p:sp>
        <p:nvSpPr>
          <p:cNvPr id="16400" name="Заголовок 6"/>
          <p:cNvSpPr txBox="1">
            <a:spLocks/>
          </p:cNvSpPr>
          <p:nvPr/>
        </p:nvSpPr>
        <p:spPr bwMode="auto">
          <a:xfrm>
            <a:off x="1828800" y="39624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2000" b="1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АО «Птицефабрика «</a:t>
            </a:r>
            <a:r>
              <a:rPr lang="ru-RU" sz="2000" b="1" dirty="0" err="1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Синявинская</a:t>
            </a:r>
            <a:r>
              <a:rPr lang="ru-RU" sz="2000" b="1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»</a:t>
            </a:r>
          </a:p>
          <a:p>
            <a:pPr eaLnBrk="0" hangingPunct="0"/>
            <a:r>
              <a:rPr lang="ru-RU" sz="4400" dirty="0">
                <a:latin typeface="Microsoft Sans Serif" pitchFamily="34" charset="0"/>
              </a:rPr>
              <a:t/>
            </a:r>
            <a:br>
              <a:rPr lang="ru-RU" sz="4400" dirty="0">
                <a:latin typeface="Microsoft Sans Serif" pitchFamily="34" charset="0"/>
              </a:rPr>
            </a:br>
            <a:endParaRPr lang="ru-RU" sz="4400" dirty="0">
              <a:latin typeface="Microsoft Sans Serif" pitchFamily="34" charset="0"/>
            </a:endParaRPr>
          </a:p>
        </p:txBody>
      </p:sp>
      <p:sp>
        <p:nvSpPr>
          <p:cNvPr id="18" name="Содержимое 7"/>
          <p:cNvSpPr txBox="1">
            <a:spLocks/>
          </p:cNvSpPr>
          <p:nvPr/>
        </p:nvSpPr>
        <p:spPr bwMode="auto">
          <a:xfrm>
            <a:off x="1752600" y="53340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 Medium" pitchFamily="2" charset="-52"/>
                <a:ea typeface="Cambria" pitchFamily="18" charset="0"/>
                <a:cs typeface="Tahoma" pitchFamily="34" charset="0"/>
              </a:rPr>
              <a:t>ООО «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 Medium" pitchFamily="2" charset="-52"/>
                <a:ea typeface="Cambria" pitchFamily="18" charset="0"/>
                <a:cs typeface="Tahoma" pitchFamily="34" charset="0"/>
              </a:rPr>
              <a:t>РКС-энерго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 Medium" pitchFamily="2" charset="-52"/>
                <a:ea typeface="Cambria" pitchFamily="18" charset="0"/>
                <a:cs typeface="Tahoma" pitchFamily="34" charset="0"/>
              </a:rPr>
              <a:t>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9" name="Содержимое 7"/>
          <p:cNvSpPr txBox="1">
            <a:spLocks/>
          </p:cNvSpPr>
          <p:nvPr/>
        </p:nvSpPr>
        <p:spPr bwMode="auto">
          <a:xfrm>
            <a:off x="1828800" y="59436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 Medium" pitchFamily="2" charset="-52"/>
                <a:ea typeface="Cambria" pitchFamily="18" charset="0"/>
                <a:cs typeface="Tahoma" pitchFamily="34" charset="0"/>
              </a:rPr>
              <a:t>АО    «ЛОЭСК»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50180" name="Picture 4" descr="https://www.advis.ru/images/601CFCAF-47D6-2E46-AA6B-EEBB99586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410200"/>
            <a:ext cx="762000" cy="381000"/>
          </a:xfrm>
          <a:prstGeom prst="rect">
            <a:avLst/>
          </a:prstGeom>
          <a:noFill/>
        </p:spPr>
      </p:pic>
      <p:pic>
        <p:nvPicPr>
          <p:cNvPr id="50182" name="Picture 6" descr="https://asninfo.ru/images/news-partners/4a46365b/524eecec86d4ce0ead05f9c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791200"/>
            <a:ext cx="1183008" cy="787212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pic>
        <p:nvPicPr>
          <p:cNvPr id="58370" name="Picture 2" descr="https://static.tildacdn.com/tild3131-3833-4464-a266-313262656666/kc5Hfxfz_400x4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3200400"/>
            <a:ext cx="914400" cy="914400"/>
          </a:xfrm>
          <a:prstGeom prst="rect">
            <a:avLst/>
          </a:prstGeom>
          <a:noFill/>
        </p:spPr>
      </p:pic>
      <p:sp>
        <p:nvSpPr>
          <p:cNvPr id="23" name="Заголовок 6"/>
          <p:cNvSpPr txBox="1">
            <a:spLocks/>
          </p:cNvSpPr>
          <p:nvPr/>
        </p:nvSpPr>
        <p:spPr bwMode="auto">
          <a:xfrm>
            <a:off x="1828800" y="33528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АО «Птицефабрика «Северная»</a:t>
            </a:r>
            <a:endParaRPr lang="ru-RU" sz="2000" b="1" dirty="0">
              <a:solidFill>
                <a:srgbClr val="000099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eaLnBrk="0" hangingPunct="0"/>
            <a:endParaRPr lang="ru-RU" b="1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4400" dirty="0">
                <a:latin typeface="Microsoft Sans Serif" pitchFamily="34" charset="0"/>
              </a:rPr>
              <a:t/>
            </a:r>
            <a:br>
              <a:rPr lang="ru-RU" sz="4400" dirty="0">
                <a:latin typeface="Microsoft Sans Serif" pitchFamily="34" charset="0"/>
              </a:rPr>
            </a:br>
            <a:endParaRPr lang="ru-RU" sz="4400" dirty="0"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uild="allAtOnce"/>
      <p:bldP spid="16397" grpId="0" build="allAtOnce"/>
      <p:bldP spid="16399" grpId="0" uiExpand="1" build="allAtOnce"/>
      <p:bldP spid="16400" grpId="0" build="allAtOnce"/>
      <p:bldP spid="18" grpId="0" build="allAtOnce"/>
      <p:bldP spid="19" grpId="0" build="allAtOnce"/>
      <p:bldP spid="2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7315200" cy="38100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АДРЕСНЫЕ  ИНВЕСТИЦИОННЫЕ ПРОГРАММЫ</a:t>
            </a:r>
          </a:p>
        </p:txBody>
      </p:sp>
      <p:sp>
        <p:nvSpPr>
          <p:cNvPr id="9" name="Rectangle 49"/>
          <p:cNvSpPr/>
          <p:nvPr/>
        </p:nvSpPr>
        <p:spPr>
          <a:xfrm>
            <a:off x="152402" y="1371600"/>
            <a:ext cx="3681413" cy="3225800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10" name="Straight Connector 101"/>
          <p:cNvCxnSpPr/>
          <p:nvPr/>
        </p:nvCxnSpPr>
        <p:spPr>
          <a:xfrm flipV="1">
            <a:off x="4114800" y="1371601"/>
            <a:ext cx="0" cy="3208339"/>
          </a:xfrm>
          <a:prstGeom prst="line">
            <a:avLst/>
          </a:prstGeom>
          <a:ln w="41275">
            <a:solidFill>
              <a:srgbClr val="3366CC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2">
            <a:extLst/>
          </p:cNvPr>
          <p:cNvSpPr txBox="1">
            <a:spLocks/>
          </p:cNvSpPr>
          <p:nvPr/>
        </p:nvSpPr>
        <p:spPr>
          <a:xfrm>
            <a:off x="228600" y="1524000"/>
            <a:ext cx="3581400" cy="3200400"/>
          </a:xfrm>
          <a:prstGeom prst="rect">
            <a:avLst/>
          </a:prstGeom>
          <a:ln w="38100" cmpd="sng">
            <a:noFill/>
          </a:ln>
        </p:spPr>
        <p:txBody>
          <a:bodyPr lIns="45720" tIns="0" rIns="45720" bIns="0" anchor="ctr"/>
          <a:lstStyle/>
          <a:p>
            <a:pPr algn="ctr"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Адресные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инвестиционные программы исполнены                       в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сумме </a:t>
            </a:r>
          </a:p>
          <a:p>
            <a:pPr algn="ctr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323,3 </a:t>
            </a:r>
            <a:r>
              <a:rPr lang="ru-RU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млн</a:t>
            </a:r>
            <a:r>
              <a:rPr lang="ru-RU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руб.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8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</a:t>
            </a:r>
            <a:r>
              <a:rPr lang="ru-RU" sz="18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80,3% </a:t>
            </a:r>
            <a:r>
              <a:rPr lang="ru-RU" sz="18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 плану </a:t>
            </a:r>
            <a:r>
              <a:rPr lang="ru-RU" sz="18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2021 </a:t>
            </a:r>
            <a:r>
              <a:rPr lang="ru-RU" sz="18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года)</a:t>
            </a:r>
          </a:p>
          <a:p>
            <a:pPr algn="ctr">
              <a:spcAft>
                <a:spcPts val="600"/>
              </a:spcAft>
              <a:defRPr/>
            </a:pPr>
            <a:r>
              <a:rPr lang="ru-RU" altLang="ru-RU" sz="1600" dirty="0">
                <a:solidFill>
                  <a:srgbClr val="3030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                                                        </a:t>
            </a:r>
            <a:endParaRPr lang="ru-RU" altLang="ru-RU" sz="1600" dirty="0">
              <a:solidFill>
                <a:srgbClr val="30303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24400" y="2209801"/>
            <a:ext cx="441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По объектам капитального строительства освоено </a:t>
            </a:r>
          </a:p>
          <a:p>
            <a:pPr algn="ctr" eaLnBrk="0" hangingPunct="0"/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85,0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млн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руб. </a:t>
            </a:r>
          </a:p>
          <a:p>
            <a:pPr algn="ctr" eaLnBrk="0" hangingPunct="0"/>
            <a:endParaRPr lang="en-US" sz="1000" b="1" dirty="0">
              <a:solidFill>
                <a:schemeClr val="accent1"/>
              </a:solidFill>
              <a:latin typeface="Montserrat Medium" pitchFamily="2" charset="-5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76800" y="3429000"/>
            <a:ext cx="426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По объектам капитального </a:t>
            </a:r>
            <a:endParaRPr lang="ru-RU" sz="18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 eaLnBrk="0" hangingPunct="0"/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ремонта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освоено </a:t>
            </a:r>
          </a:p>
          <a:p>
            <a:pPr algn="ctr" eaLnBrk="0" hangingPunct="0"/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238,3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млн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руб. </a:t>
            </a:r>
          </a:p>
          <a:p>
            <a:pPr algn="ctr" eaLnBrk="0" hangingPunct="0"/>
            <a:endParaRPr lang="en-US" sz="10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04800" y="49530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600" b="1" u="sng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Проведен ремонт участков дорог общего пользования </a:t>
            </a:r>
            <a:endParaRPr lang="ru-RU" sz="1600" b="1" u="sng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 eaLnBrk="0" hangingPunct="0">
              <a:spcAft>
                <a:spcPts val="600"/>
              </a:spcAft>
            </a:pPr>
            <a:r>
              <a:rPr lang="ru-RU" sz="1600" b="1" u="sng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местного </a:t>
            </a:r>
            <a:r>
              <a:rPr lang="ru-RU" sz="1600" b="1" u="sng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значения:</a:t>
            </a:r>
          </a:p>
          <a:p>
            <a:pPr eaLnBrk="0" hangingPunct="0">
              <a:spcAft>
                <a:spcPts val="600"/>
              </a:spcAft>
            </a:pP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  <a:t>                 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«Подъезд  к пос. Михайловский» (3 800 м)  на сумму 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28,7 </a:t>
            </a:r>
            <a:r>
              <a:rPr lang="ru-RU" sz="1600" b="1" dirty="0" err="1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млн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 руб.,</a:t>
            </a:r>
          </a:p>
          <a:p>
            <a:pPr eaLnBrk="0" hangingPunct="0">
              <a:spcAft>
                <a:spcPts val="600"/>
              </a:spcAft>
            </a:pP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                  «Подъезд к д. Горы» (276 м) на сумму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1,5 </a:t>
            </a:r>
            <a:r>
              <a:rPr lang="ru-RU" sz="1600" b="1" dirty="0" err="1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млн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руб.</a:t>
            </a:r>
          </a:p>
          <a:p>
            <a:pPr algn="ctr" eaLnBrk="0" hangingPunct="0"/>
            <a:endParaRPr lang="en-US" sz="10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17419" name="Picture 29" descr="D:\Диск F\Отчет\2020 год\презентации\1_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81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0" descr="D:\Диск F\Отчет\2020 год\презентации\42480buildingconstruction_9909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057402"/>
            <a:ext cx="1036638" cy="103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32" descr="https://yt3.ggpht.com/a/AATXAJxuFjiS1tiUeFR91rM5S8WyZpytdl3Uk9LWawmK=s900-c-k-c0xffffffff-no-rj-m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505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20" grpId="0" autoUpdateAnimBg="0"/>
      <p:bldP spid="25" grpId="0" autoUpdateAnimBg="0"/>
      <p:bldP spid="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9"/>
          <p:cNvSpPr/>
          <p:nvPr/>
        </p:nvSpPr>
        <p:spPr>
          <a:xfrm>
            <a:off x="152402" y="1371600"/>
            <a:ext cx="3681413" cy="3225800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  <a:t>ГУП «</a:t>
            </a:r>
            <a:r>
              <a:rPr lang="ru-RU" sz="1800" dirty="0" err="1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  <a:t>Леноблводоканал</a:t>
            </a: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  <a:t>»</a:t>
            </a:r>
            <a:r>
              <a:rPr lang="ru-RU" sz="1800" dirty="0" smtClean="0">
                <a:latin typeface="Montserrat Medium" pitchFamily="2" charset="-52"/>
              </a:rPr>
              <a:t> </a:t>
            </a: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  <a:t>-</a:t>
            </a:r>
            <a:r>
              <a:rPr lang="ru-RU" sz="1800" dirty="0" smtClean="0">
                <a:latin typeface="Montserrat Medium" pitchFamily="2" charset="-52"/>
              </a:rPr>
              <a:t>  </a:t>
            </a:r>
          </a:p>
          <a:p>
            <a:pPr algn="ctr" eaLnBrk="0" hangingPunct="0">
              <a:defRPr/>
            </a:pP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  <a:t>гарантирующий поставщик в сфере холодного водоснабжения </a:t>
            </a:r>
          </a:p>
          <a:p>
            <a:pPr algn="ctr" eaLnBrk="0" hangingPunct="0">
              <a:defRPr/>
            </a:pP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  <a:t>(питьевая вода) </a:t>
            </a:r>
          </a:p>
          <a:p>
            <a:pPr algn="ctr" eaLnBrk="0" hangingPunct="0">
              <a:defRPr/>
            </a:pP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  <a:t>и водоотведения</a:t>
            </a:r>
            <a:endParaRPr lang="en-US" sz="1800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</a:endParaRPr>
          </a:p>
        </p:txBody>
      </p:sp>
      <p:cxnSp>
        <p:nvCxnSpPr>
          <p:cNvPr id="10" name="Straight Connector 101"/>
          <p:cNvCxnSpPr/>
          <p:nvPr/>
        </p:nvCxnSpPr>
        <p:spPr>
          <a:xfrm flipV="1">
            <a:off x="4114800" y="1371601"/>
            <a:ext cx="0" cy="3208339"/>
          </a:xfrm>
          <a:prstGeom prst="line">
            <a:avLst/>
          </a:prstGeom>
          <a:ln w="41275">
            <a:solidFill>
              <a:srgbClr val="3366CC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2">
            <a:extLst/>
          </p:cNvPr>
          <p:cNvSpPr txBox="1">
            <a:spLocks/>
          </p:cNvSpPr>
          <p:nvPr/>
        </p:nvSpPr>
        <p:spPr>
          <a:xfrm>
            <a:off x="228600" y="1524000"/>
            <a:ext cx="3581400" cy="3200400"/>
          </a:xfrm>
          <a:prstGeom prst="rect">
            <a:avLst/>
          </a:prstGeom>
          <a:ln w="38100" cmpd="sng">
            <a:noFill/>
          </a:ln>
        </p:spPr>
        <p:txBody>
          <a:bodyPr lIns="45720" tIns="0" rIns="45720" bIns="0" anchor="ctr"/>
          <a:lstStyle/>
          <a:p>
            <a:pPr algn="ctr">
              <a:spcAft>
                <a:spcPts val="600"/>
              </a:spcAft>
              <a:defRPr/>
            </a:pPr>
            <a:endParaRPr lang="ru-RU" altLang="ru-RU" sz="1600" dirty="0">
              <a:solidFill>
                <a:srgbClr val="30303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95800" y="1447800"/>
            <a:ext cx="4419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200"/>
              </a:lnSpc>
            </a:pPr>
            <a:r>
              <a:rPr lang="ru-RU" sz="1600" dirty="0" smtClean="0">
                <a:latin typeface="Montserrat Medium" pitchFamily="2" charset="-52"/>
              </a:rPr>
              <a:t>На 1 января 2022 года осуществляет деятельность на территории                                      </a:t>
            </a:r>
            <a:r>
              <a:rPr lang="ru-RU" dirty="0" smtClean="0">
                <a:solidFill>
                  <a:srgbClr val="C00000"/>
                </a:solidFill>
                <a:latin typeface="Montserrat Medium" pitchFamily="2" charset="-52"/>
              </a:rPr>
              <a:t>7 </a:t>
            </a:r>
            <a:r>
              <a:rPr lang="ru-RU" sz="1600" dirty="0" smtClean="0">
                <a:latin typeface="Montserrat Medium" pitchFamily="2" charset="-52"/>
              </a:rPr>
              <a:t>муниципальных образований :</a:t>
            </a:r>
          </a:p>
          <a:p>
            <a:pPr eaLnBrk="0" hangingPunct="0"/>
            <a:endParaRPr lang="ru-RU" sz="1600" dirty="0" smtClean="0">
              <a:latin typeface="Montserrat Medium" pitchFamily="2" charset="-52"/>
            </a:endParaRPr>
          </a:p>
          <a:p>
            <a:pPr eaLnBrk="0" hangingPunct="0"/>
            <a:endParaRPr lang="ru-RU" sz="1600" dirty="0" smtClean="0">
              <a:latin typeface="Montserrat Medium" pitchFamily="2" charset="-52"/>
            </a:endParaRPr>
          </a:p>
          <a:p>
            <a:pPr eaLnBrk="0" hangingPunct="0"/>
            <a:endParaRPr lang="en-US" sz="1000" b="1" dirty="0">
              <a:solidFill>
                <a:schemeClr val="accent1"/>
              </a:solidFill>
              <a:latin typeface="Montserrat Medium" pitchFamily="2" charset="-52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57400" y="48768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600" dirty="0" smtClean="0">
                <a:latin typeface="Montserrat Medium" pitchFamily="2" charset="-52"/>
              </a:rPr>
              <a:t>В 2022 году планируется завершение передачи  муниципального  имущества в государственную собственность Ленинградской области  от:</a:t>
            </a:r>
            <a:endParaRPr lang="en-US" sz="10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590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МО </a:t>
            </a:r>
            <a:r>
              <a:rPr lang="ru-RU" sz="1600" dirty="0" err="1" smtClean="0">
                <a:solidFill>
                  <a:srgbClr val="C00000"/>
                </a:solidFill>
                <a:latin typeface="Montserrat Medium" pitchFamily="2" charset="-52"/>
              </a:rPr>
              <a:t>Синявинское</a:t>
            </a:r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 ГП,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МО </a:t>
            </a:r>
            <a:r>
              <a:rPr lang="ru-RU" sz="1600" dirty="0" err="1" smtClean="0">
                <a:solidFill>
                  <a:srgbClr val="C00000"/>
                </a:solidFill>
                <a:latin typeface="Montserrat Medium" pitchFamily="2" charset="-52"/>
              </a:rPr>
              <a:t>Мгинское</a:t>
            </a:r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 ГП,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МО Кировское ГП,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МО </a:t>
            </a:r>
            <a:r>
              <a:rPr lang="ru-RU" sz="1600" dirty="0" err="1" smtClean="0">
                <a:solidFill>
                  <a:srgbClr val="C00000"/>
                </a:solidFill>
                <a:latin typeface="Montserrat Medium" pitchFamily="2" charset="-52"/>
              </a:rPr>
              <a:t>Отрадненское</a:t>
            </a:r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 ГП,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МО Шлиссельбургское ГП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МО Павловское ГП,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МО </a:t>
            </a:r>
            <a:r>
              <a:rPr lang="ru-RU" sz="1600" dirty="0" err="1" smtClean="0">
                <a:solidFill>
                  <a:srgbClr val="C00000"/>
                </a:solidFill>
                <a:latin typeface="Montserrat Medium" pitchFamily="2" charset="-52"/>
              </a:rPr>
              <a:t>Приладожское</a:t>
            </a:r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 ГП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3048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ExtraBold" pitchFamily="2" charset="-52"/>
                <a:ea typeface="Cambria" pitchFamily="18" charset="0"/>
                <a:cs typeface="Tahoma" pitchFamily="34" charset="0"/>
              </a:rPr>
              <a:t>ВОДОСНАБЖЕНИЕ,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ExtraBold" pitchFamily="2" charset="-52"/>
                <a:ea typeface="Cambria" pitchFamily="18" charset="0"/>
                <a:cs typeface="Tahoma" pitchFamily="34" charset="0"/>
              </a:rPr>
              <a:t> ВОДООТВЕДЕНИЕ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ExtraBold" pitchFamily="2" charset="-52"/>
              <a:ea typeface="Cambria" pitchFamily="18" charset="0"/>
              <a:cs typeface="Tahoma" pitchFamily="34" charset="0"/>
            </a:endParaRPr>
          </a:p>
        </p:txBody>
      </p:sp>
      <p:pic>
        <p:nvPicPr>
          <p:cNvPr id="64514" name="Picture 2" descr="https://avatars.mds.yandex.net/i?id=2a00000179e8add8e3024b8e0d1251aa2b70-401175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105400"/>
            <a:ext cx="1600200" cy="900589"/>
          </a:xfrm>
          <a:prstGeom prst="rect">
            <a:avLst/>
          </a:prstGeom>
          <a:noFill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57400" y="5791200"/>
            <a:ext cx="708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МО </a:t>
            </a:r>
            <a:r>
              <a:rPr lang="ru-RU" sz="1600" dirty="0" err="1" smtClean="0">
                <a:solidFill>
                  <a:srgbClr val="C00000"/>
                </a:solidFill>
                <a:latin typeface="Montserrat Medium" pitchFamily="2" charset="-52"/>
              </a:rPr>
              <a:t>Путиловское</a:t>
            </a:r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 СП, МО Шумское СП, МО </a:t>
            </a:r>
            <a:r>
              <a:rPr lang="ru-RU" sz="1600" dirty="0" err="1" smtClean="0">
                <a:solidFill>
                  <a:srgbClr val="C00000"/>
                </a:solidFill>
                <a:latin typeface="Montserrat Medium" pitchFamily="2" charset="-52"/>
              </a:rPr>
              <a:t>Назиевское</a:t>
            </a:r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</a:rPr>
              <a:t> ГП</a:t>
            </a:r>
            <a:endParaRPr lang="en-US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173835" y="2212950"/>
            <a:ext cx="1580062" cy="706789"/>
            <a:chOff x="3667126" y="1319213"/>
            <a:chExt cx="1657350" cy="741362"/>
          </a:xfrm>
          <a:solidFill>
            <a:srgbClr val="008000"/>
          </a:solidFill>
        </p:grpSpPr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3667126" y="1319213"/>
              <a:ext cx="1657350" cy="681037"/>
            </a:xfrm>
            <a:custGeom>
              <a:avLst/>
              <a:gdLst/>
              <a:ahLst/>
              <a:cxnLst>
                <a:cxn ang="0">
                  <a:pos x="1044" y="429"/>
                </a:cxn>
                <a:cxn ang="0">
                  <a:pos x="0" y="429"/>
                </a:cxn>
                <a:cxn ang="0">
                  <a:pos x="0" y="107"/>
                </a:cxn>
                <a:cxn ang="0">
                  <a:pos x="220" y="107"/>
                </a:cxn>
                <a:cxn ang="0">
                  <a:pos x="220" y="308"/>
                </a:cxn>
                <a:cxn ang="0">
                  <a:pos x="253" y="278"/>
                </a:cxn>
                <a:cxn ang="0">
                  <a:pos x="563" y="0"/>
                </a:cxn>
                <a:cxn ang="0">
                  <a:pos x="1044" y="426"/>
                </a:cxn>
                <a:cxn ang="0">
                  <a:pos x="1044" y="429"/>
                </a:cxn>
              </a:cxnLst>
              <a:rect l="0" t="0" r="r" b="b"/>
              <a:pathLst>
                <a:path w="1044" h="429">
                  <a:moveTo>
                    <a:pt x="1044" y="429"/>
                  </a:moveTo>
                  <a:lnTo>
                    <a:pt x="0" y="429"/>
                  </a:lnTo>
                  <a:lnTo>
                    <a:pt x="0" y="107"/>
                  </a:lnTo>
                  <a:lnTo>
                    <a:pt x="220" y="107"/>
                  </a:lnTo>
                  <a:lnTo>
                    <a:pt x="220" y="308"/>
                  </a:lnTo>
                  <a:lnTo>
                    <a:pt x="253" y="278"/>
                  </a:lnTo>
                  <a:lnTo>
                    <a:pt x="563" y="0"/>
                  </a:lnTo>
                  <a:lnTo>
                    <a:pt x="1044" y="426"/>
                  </a:lnTo>
                  <a:lnTo>
                    <a:pt x="1044" y="4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67126" y="1489075"/>
              <a:ext cx="1657350" cy="571500"/>
              <a:chOff x="3667126" y="1489075"/>
              <a:chExt cx="1657350" cy="571500"/>
            </a:xfrm>
            <a:grpFill/>
          </p:grpSpPr>
          <p:sp>
            <p:nvSpPr>
              <p:cNvPr id="7174" name="Freeform 6"/>
              <p:cNvSpPr>
                <a:spLocks/>
              </p:cNvSpPr>
              <p:nvPr/>
            </p:nvSpPr>
            <p:spPr bwMode="auto">
              <a:xfrm>
                <a:off x="4016376" y="1489075"/>
                <a:ext cx="52388" cy="319087"/>
              </a:xfrm>
              <a:custGeom>
                <a:avLst/>
                <a:gdLst/>
                <a:ahLst/>
                <a:cxnLst>
                  <a:cxn ang="0">
                    <a:pos x="33" y="17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3" y="77"/>
                  </a:cxn>
                  <a:cxn ang="0">
                    <a:pos x="33" y="171"/>
                  </a:cxn>
                </a:cxnLst>
                <a:rect l="0" t="0" r="r" b="b"/>
                <a:pathLst>
                  <a:path w="33" h="201">
                    <a:moveTo>
                      <a:pt x="33" y="17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3" y="77"/>
                    </a:lnTo>
                    <a:lnTo>
                      <a:pt x="33" y="1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3667126" y="2000250"/>
                <a:ext cx="1657350" cy="60325"/>
              </a:xfrm>
              <a:custGeom>
                <a:avLst/>
                <a:gdLst/>
                <a:ahLst/>
                <a:cxnLst>
                  <a:cxn ang="0">
                    <a:pos x="1016" y="38"/>
                  </a:cxn>
                  <a:cxn ang="0">
                    <a:pos x="55" y="38"/>
                  </a:cxn>
                  <a:cxn ang="0">
                    <a:pos x="41" y="38"/>
                  </a:cxn>
                  <a:cxn ang="0">
                    <a:pos x="0" y="0"/>
                  </a:cxn>
                  <a:cxn ang="0">
                    <a:pos x="1044" y="0"/>
                  </a:cxn>
                  <a:cxn ang="0">
                    <a:pos x="1016" y="38"/>
                  </a:cxn>
                </a:cxnLst>
                <a:rect l="0" t="0" r="r" b="b"/>
                <a:pathLst>
                  <a:path w="1044" h="38">
                    <a:moveTo>
                      <a:pt x="1016" y="38"/>
                    </a:moveTo>
                    <a:lnTo>
                      <a:pt x="55" y="38"/>
                    </a:lnTo>
                    <a:lnTo>
                      <a:pt x="41" y="38"/>
                    </a:lnTo>
                    <a:lnTo>
                      <a:pt x="0" y="0"/>
                    </a:lnTo>
                    <a:lnTo>
                      <a:pt x="1044" y="0"/>
                    </a:lnTo>
                    <a:lnTo>
                      <a:pt x="1016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06509" y="2958467"/>
            <a:ext cx="3114719" cy="744627"/>
            <a:chOff x="2933701" y="2060575"/>
            <a:chExt cx="3267075" cy="781050"/>
          </a:xfrm>
        </p:grpSpPr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2933701" y="2060575"/>
              <a:ext cx="3267075" cy="711200"/>
            </a:xfrm>
            <a:custGeom>
              <a:avLst/>
              <a:gdLst/>
              <a:ahLst/>
              <a:cxnLst>
                <a:cxn ang="0">
                  <a:pos x="2058" y="448"/>
                </a:cxn>
                <a:cxn ang="0">
                  <a:pos x="0" y="448"/>
                </a:cxn>
                <a:cxn ang="0">
                  <a:pos x="0" y="448"/>
                </a:cxn>
                <a:cxn ang="0">
                  <a:pos x="503" y="0"/>
                </a:cxn>
                <a:cxn ang="0">
                  <a:pos x="517" y="0"/>
                </a:cxn>
                <a:cxn ang="0">
                  <a:pos x="1478" y="0"/>
                </a:cxn>
                <a:cxn ang="0">
                  <a:pos x="1553" y="0"/>
                </a:cxn>
                <a:cxn ang="0">
                  <a:pos x="2058" y="448"/>
                </a:cxn>
              </a:cxnLst>
              <a:rect l="0" t="0" r="r" b="b"/>
              <a:pathLst>
                <a:path w="2058" h="448">
                  <a:moveTo>
                    <a:pt x="2058" y="448"/>
                  </a:moveTo>
                  <a:lnTo>
                    <a:pt x="0" y="448"/>
                  </a:lnTo>
                  <a:lnTo>
                    <a:pt x="0" y="448"/>
                  </a:lnTo>
                  <a:lnTo>
                    <a:pt x="503" y="0"/>
                  </a:lnTo>
                  <a:lnTo>
                    <a:pt x="517" y="0"/>
                  </a:lnTo>
                  <a:lnTo>
                    <a:pt x="1478" y="0"/>
                  </a:lnTo>
                  <a:lnTo>
                    <a:pt x="1553" y="0"/>
                  </a:lnTo>
                  <a:lnTo>
                    <a:pt x="2058" y="44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2933701" y="2771775"/>
              <a:ext cx="3267075" cy="69850"/>
            </a:xfrm>
            <a:custGeom>
              <a:avLst/>
              <a:gdLst/>
              <a:ahLst/>
              <a:cxnLst>
                <a:cxn ang="0">
                  <a:pos x="2006" y="44"/>
                </a:cxn>
                <a:cxn ang="0">
                  <a:pos x="55" y="44"/>
                </a:cxn>
                <a:cxn ang="0">
                  <a:pos x="0" y="0"/>
                </a:cxn>
                <a:cxn ang="0">
                  <a:pos x="2058" y="0"/>
                </a:cxn>
                <a:cxn ang="0">
                  <a:pos x="2006" y="44"/>
                </a:cxn>
              </a:cxnLst>
              <a:rect l="0" t="0" r="r" b="b"/>
              <a:pathLst>
                <a:path w="2058" h="44">
                  <a:moveTo>
                    <a:pt x="2006" y="44"/>
                  </a:moveTo>
                  <a:lnTo>
                    <a:pt x="55" y="44"/>
                  </a:lnTo>
                  <a:lnTo>
                    <a:pt x="0" y="0"/>
                  </a:lnTo>
                  <a:lnTo>
                    <a:pt x="2058" y="0"/>
                  </a:lnTo>
                  <a:lnTo>
                    <a:pt x="2006" y="4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1864" y="3743236"/>
            <a:ext cx="3405305" cy="782464"/>
            <a:chOff x="2781301" y="2841625"/>
            <a:chExt cx="3571875" cy="820738"/>
          </a:xfrm>
        </p:grpSpPr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2781301" y="2841625"/>
              <a:ext cx="3571875" cy="741362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2102" y="0"/>
                </a:cxn>
                <a:cxn ang="0">
                  <a:pos x="2204" y="0"/>
                </a:cxn>
                <a:cxn ang="0">
                  <a:pos x="2250" y="44"/>
                </a:cxn>
                <a:cxn ang="0">
                  <a:pos x="1833" y="44"/>
                </a:cxn>
                <a:cxn ang="0">
                  <a:pos x="1833" y="143"/>
                </a:cxn>
                <a:cxn ang="0">
                  <a:pos x="1833" y="467"/>
                </a:cxn>
                <a:cxn ang="0">
                  <a:pos x="415" y="467"/>
                </a:cxn>
                <a:cxn ang="0">
                  <a:pos x="415" y="143"/>
                </a:cxn>
                <a:cxn ang="0">
                  <a:pos x="415" y="44"/>
                </a:cxn>
                <a:cxn ang="0">
                  <a:pos x="0" y="44"/>
                </a:cxn>
                <a:cxn ang="0">
                  <a:pos x="50" y="0"/>
                </a:cxn>
                <a:cxn ang="0">
                  <a:pos x="151" y="0"/>
                </a:cxn>
              </a:cxnLst>
              <a:rect l="0" t="0" r="r" b="b"/>
              <a:pathLst>
                <a:path w="2250" h="467">
                  <a:moveTo>
                    <a:pt x="151" y="0"/>
                  </a:moveTo>
                  <a:lnTo>
                    <a:pt x="2102" y="0"/>
                  </a:lnTo>
                  <a:lnTo>
                    <a:pt x="2204" y="0"/>
                  </a:lnTo>
                  <a:lnTo>
                    <a:pt x="2250" y="44"/>
                  </a:lnTo>
                  <a:lnTo>
                    <a:pt x="1833" y="44"/>
                  </a:lnTo>
                  <a:lnTo>
                    <a:pt x="1833" y="143"/>
                  </a:lnTo>
                  <a:lnTo>
                    <a:pt x="1833" y="467"/>
                  </a:lnTo>
                  <a:lnTo>
                    <a:pt x="415" y="467"/>
                  </a:lnTo>
                  <a:lnTo>
                    <a:pt x="415" y="143"/>
                  </a:lnTo>
                  <a:lnTo>
                    <a:pt x="415" y="44"/>
                  </a:lnTo>
                  <a:lnTo>
                    <a:pt x="0" y="44"/>
                  </a:lnTo>
                  <a:lnTo>
                    <a:pt x="50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81301" y="2911475"/>
              <a:ext cx="3571875" cy="750888"/>
              <a:chOff x="2781301" y="2911475"/>
              <a:chExt cx="3571875" cy="750888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179" name="Freeform 11"/>
              <p:cNvSpPr>
                <a:spLocks/>
              </p:cNvSpPr>
              <p:nvPr/>
            </p:nvSpPr>
            <p:spPr bwMode="auto">
              <a:xfrm>
                <a:off x="2781301" y="2911475"/>
                <a:ext cx="658813" cy="157162"/>
              </a:xfrm>
              <a:custGeom>
                <a:avLst/>
                <a:gdLst/>
                <a:ahLst/>
                <a:cxnLst>
                  <a:cxn ang="0">
                    <a:pos x="415" y="99"/>
                  </a:cxn>
                  <a:cxn ang="0">
                    <a:pos x="132" y="99"/>
                  </a:cxn>
                  <a:cxn ang="0">
                    <a:pos x="0" y="0"/>
                  </a:cxn>
                  <a:cxn ang="0">
                    <a:pos x="415" y="0"/>
                  </a:cxn>
                  <a:cxn ang="0">
                    <a:pos x="415" y="99"/>
                  </a:cxn>
                </a:cxnLst>
                <a:rect l="0" t="0" r="r" b="b"/>
                <a:pathLst>
                  <a:path w="415" h="99">
                    <a:moveTo>
                      <a:pt x="415" y="99"/>
                    </a:moveTo>
                    <a:lnTo>
                      <a:pt x="132" y="99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auto">
              <a:xfrm>
                <a:off x="5691188" y="2911475"/>
                <a:ext cx="661988" cy="157162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417" y="0"/>
                  </a:cxn>
                  <a:cxn ang="0">
                    <a:pos x="263" y="99"/>
                  </a:cxn>
                  <a:cxn ang="0">
                    <a:pos x="0" y="99"/>
                  </a:cxn>
                </a:cxnLst>
                <a:rect l="0" t="0" r="r" b="b"/>
                <a:pathLst>
                  <a:path w="417" h="99">
                    <a:moveTo>
                      <a:pt x="0" y="99"/>
                    </a:moveTo>
                    <a:lnTo>
                      <a:pt x="0" y="0"/>
                    </a:lnTo>
                    <a:lnTo>
                      <a:pt x="417" y="0"/>
                    </a:lnTo>
                    <a:lnTo>
                      <a:pt x="263" y="99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auto">
              <a:xfrm>
                <a:off x="3440113" y="3582988"/>
                <a:ext cx="2251075" cy="79375"/>
              </a:xfrm>
              <a:custGeom>
                <a:avLst/>
                <a:gdLst/>
                <a:ahLst/>
                <a:cxnLst>
                  <a:cxn ang="0">
                    <a:pos x="1313" y="50"/>
                  </a:cxn>
                  <a:cxn ang="0">
                    <a:pos x="93" y="50"/>
                  </a:cxn>
                  <a:cxn ang="0">
                    <a:pos x="0" y="0"/>
                  </a:cxn>
                  <a:cxn ang="0">
                    <a:pos x="1418" y="0"/>
                  </a:cxn>
                  <a:cxn ang="0">
                    <a:pos x="1313" y="50"/>
                  </a:cxn>
                </a:cxnLst>
                <a:rect l="0" t="0" r="r" b="b"/>
                <a:pathLst>
                  <a:path w="1418" h="50">
                    <a:moveTo>
                      <a:pt x="1313" y="50"/>
                    </a:moveTo>
                    <a:lnTo>
                      <a:pt x="93" y="50"/>
                    </a:lnTo>
                    <a:lnTo>
                      <a:pt x="0" y="0"/>
                    </a:lnTo>
                    <a:lnTo>
                      <a:pt x="1418" y="0"/>
                    </a:lnTo>
                    <a:lnTo>
                      <a:pt x="1313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869953" y="4582759"/>
            <a:ext cx="2146099" cy="765815"/>
            <a:chOff x="3440113" y="3662363"/>
            <a:chExt cx="2251075" cy="803275"/>
          </a:xfrm>
        </p:grpSpPr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3440113" y="3662363"/>
              <a:ext cx="2251075" cy="803275"/>
            </a:xfrm>
            <a:custGeom>
              <a:avLst/>
              <a:gdLst/>
              <a:ahLst/>
              <a:cxnLst>
                <a:cxn ang="0">
                  <a:pos x="569" y="506"/>
                </a:cxn>
                <a:cxn ang="0">
                  <a:pos x="0" y="506"/>
                </a:cxn>
                <a:cxn ang="0">
                  <a:pos x="0" y="0"/>
                </a:cxn>
                <a:cxn ang="0">
                  <a:pos x="93" y="0"/>
                </a:cxn>
                <a:cxn ang="0">
                  <a:pos x="1313" y="0"/>
                </a:cxn>
                <a:cxn ang="0">
                  <a:pos x="1418" y="0"/>
                </a:cxn>
                <a:cxn ang="0">
                  <a:pos x="1418" y="506"/>
                </a:cxn>
                <a:cxn ang="0">
                  <a:pos x="857" y="506"/>
                </a:cxn>
                <a:cxn ang="0">
                  <a:pos x="857" y="88"/>
                </a:cxn>
                <a:cxn ang="0">
                  <a:pos x="816" y="88"/>
                </a:cxn>
                <a:cxn ang="0">
                  <a:pos x="613" y="88"/>
                </a:cxn>
                <a:cxn ang="0">
                  <a:pos x="569" y="88"/>
                </a:cxn>
                <a:cxn ang="0">
                  <a:pos x="569" y="506"/>
                </a:cxn>
              </a:cxnLst>
              <a:rect l="0" t="0" r="r" b="b"/>
              <a:pathLst>
                <a:path w="1418" h="506">
                  <a:moveTo>
                    <a:pt x="569" y="506"/>
                  </a:moveTo>
                  <a:lnTo>
                    <a:pt x="0" y="506"/>
                  </a:lnTo>
                  <a:lnTo>
                    <a:pt x="0" y="0"/>
                  </a:lnTo>
                  <a:lnTo>
                    <a:pt x="93" y="0"/>
                  </a:lnTo>
                  <a:lnTo>
                    <a:pt x="1313" y="0"/>
                  </a:lnTo>
                  <a:lnTo>
                    <a:pt x="1418" y="0"/>
                  </a:lnTo>
                  <a:lnTo>
                    <a:pt x="1418" y="506"/>
                  </a:lnTo>
                  <a:lnTo>
                    <a:pt x="857" y="506"/>
                  </a:lnTo>
                  <a:lnTo>
                    <a:pt x="857" y="88"/>
                  </a:lnTo>
                  <a:lnTo>
                    <a:pt x="816" y="88"/>
                  </a:lnTo>
                  <a:lnTo>
                    <a:pt x="613" y="88"/>
                  </a:lnTo>
                  <a:lnTo>
                    <a:pt x="569" y="88"/>
                  </a:lnTo>
                  <a:lnTo>
                    <a:pt x="569" y="50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43401" y="3802063"/>
              <a:ext cx="457200" cy="663575"/>
              <a:chOff x="4343401" y="3802063"/>
              <a:chExt cx="457200" cy="6635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183" name="Freeform 15"/>
              <p:cNvSpPr>
                <a:spLocks/>
              </p:cNvSpPr>
              <p:nvPr/>
            </p:nvSpPr>
            <p:spPr bwMode="auto">
              <a:xfrm>
                <a:off x="4735513" y="3802063"/>
                <a:ext cx="65088" cy="663575"/>
              </a:xfrm>
              <a:custGeom>
                <a:avLst/>
                <a:gdLst/>
                <a:ahLst/>
                <a:cxnLst>
                  <a:cxn ang="0">
                    <a:pos x="41" y="418"/>
                  </a:cxn>
                  <a:cxn ang="0">
                    <a:pos x="0" y="365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418"/>
                  </a:cxn>
                </a:cxnLst>
                <a:rect l="0" t="0" r="r" b="b"/>
                <a:pathLst>
                  <a:path w="41" h="418">
                    <a:moveTo>
                      <a:pt x="41" y="418"/>
                    </a:moveTo>
                    <a:lnTo>
                      <a:pt x="0" y="365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4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84" name="Freeform 16"/>
              <p:cNvSpPr>
                <a:spLocks/>
              </p:cNvSpPr>
              <p:nvPr/>
            </p:nvSpPr>
            <p:spPr bwMode="auto">
              <a:xfrm>
                <a:off x="4343401" y="3802063"/>
                <a:ext cx="69850" cy="663575"/>
              </a:xfrm>
              <a:custGeom>
                <a:avLst/>
                <a:gdLst/>
                <a:ahLst/>
                <a:cxnLst>
                  <a:cxn ang="0">
                    <a:pos x="0" y="418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360"/>
                  </a:cxn>
                  <a:cxn ang="0">
                    <a:pos x="0" y="418"/>
                  </a:cxn>
                </a:cxnLst>
                <a:rect l="0" t="0" r="r" b="b"/>
                <a:pathLst>
                  <a:path w="44" h="418">
                    <a:moveTo>
                      <a:pt x="0" y="418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360"/>
                    </a:lnTo>
                    <a:lnTo>
                      <a:pt x="0" y="4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4701696" y="1504897"/>
            <a:ext cx="33120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Введены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 эксплуатацию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                     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17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производственных                         и непроизводственных объектов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8450" y="3120174"/>
            <a:ext cx="3501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Введено   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2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многоквартирных  жилых дома, общей площадью 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33,6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тыс. кв. м 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0469" y="4822868"/>
            <a:ext cx="31328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Введено </a:t>
            </a:r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88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домов ИЖС, общей площадью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               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11,1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тыс. кв. м.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7620000" y="3505200"/>
            <a:ext cx="1090987" cy="553998"/>
          </a:xfrm>
          <a:prstGeom prst="rect">
            <a:avLst/>
          </a:prstGeom>
          <a:ln w="31750">
            <a:solidFill>
              <a:srgbClr val="C00000"/>
            </a:solidFill>
          </a:ln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+mn-cs"/>
              </a:rPr>
              <a:t>675</a:t>
            </a:r>
            <a:r>
              <a:rPr lang="ru-RU" sz="1800" dirty="0" smtClean="0">
                <a:solidFill>
                  <a:schemeClr val="accent2"/>
                </a:solidFill>
                <a:latin typeface="Montserrat Medium" pitchFamily="2" charset="-52"/>
                <a:ea typeface="Cambria" panose="02040503050406030204" pitchFamily="18" charset="0"/>
                <a:cs typeface="+mn-cs"/>
              </a:rPr>
              <a:t> </a:t>
            </a: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+mn-cs"/>
              </a:rPr>
              <a:t>квартир</a:t>
            </a:r>
            <a:endParaRPr lang="en-US" sz="1800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020515" y="3510068"/>
            <a:ext cx="493370" cy="479245"/>
            <a:chOff x="840159" y="2185414"/>
            <a:chExt cx="493370" cy="479245"/>
          </a:xfrm>
        </p:grpSpPr>
        <p:sp>
          <p:nvSpPr>
            <p:cNvPr id="48" name="Rounded Rectangle 47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9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itle 1"/>
          <p:cNvSpPr txBox="1">
            <a:spLocks/>
          </p:cNvSpPr>
          <p:nvPr/>
        </p:nvSpPr>
        <p:spPr bwMode="auto">
          <a:xfrm>
            <a:off x="8605092" y="152400"/>
            <a:ext cx="538908" cy="516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endParaRPr lang="en-US" kern="0" dirty="0"/>
          </a:p>
        </p:txBody>
      </p:sp>
      <p:sp>
        <p:nvSpPr>
          <p:cNvPr id="60" name="Freeform 178"/>
          <p:cNvSpPr>
            <a:spLocks noEditPoints="1"/>
          </p:cNvSpPr>
          <p:nvPr/>
        </p:nvSpPr>
        <p:spPr bwMode="auto">
          <a:xfrm>
            <a:off x="4009062" y="1929919"/>
            <a:ext cx="504825" cy="379413"/>
          </a:xfrm>
          <a:custGeom>
            <a:avLst/>
            <a:gdLst>
              <a:gd name="T0" fmla="*/ 2147483647 w 158"/>
              <a:gd name="T1" fmla="*/ 2147483647 h 119"/>
              <a:gd name="T2" fmla="*/ 0 w 158"/>
              <a:gd name="T3" fmla="*/ 2147483647 h 119"/>
              <a:gd name="T4" fmla="*/ 0 w 158"/>
              <a:gd name="T5" fmla="*/ 0 h 119"/>
              <a:gd name="T6" fmla="*/ 2147483647 w 158"/>
              <a:gd name="T7" fmla="*/ 0 h 119"/>
              <a:gd name="T8" fmla="*/ 2147483647 w 158"/>
              <a:gd name="T9" fmla="*/ 2147483647 h 119"/>
              <a:gd name="T10" fmla="*/ 2147483647 w 158"/>
              <a:gd name="T11" fmla="*/ 2147483647 h 119"/>
              <a:gd name="T12" fmla="*/ 2147483647 w 158"/>
              <a:gd name="T13" fmla="*/ 2147483647 h 119"/>
              <a:gd name="T14" fmla="*/ 2147483647 w 158"/>
              <a:gd name="T15" fmla="*/ 2147483647 h 119"/>
              <a:gd name="T16" fmla="*/ 2147483647 w 158"/>
              <a:gd name="T17" fmla="*/ 2147483647 h 119"/>
              <a:gd name="T18" fmla="*/ 2147483647 w 158"/>
              <a:gd name="T19" fmla="*/ 2147483647 h 119"/>
              <a:gd name="T20" fmla="*/ 2147483647 w 158"/>
              <a:gd name="T21" fmla="*/ 2147483647 h 119"/>
              <a:gd name="T22" fmla="*/ 2147483647 w 158"/>
              <a:gd name="T23" fmla="*/ 2147483647 h 119"/>
              <a:gd name="T24" fmla="*/ 2147483647 w 158"/>
              <a:gd name="T25" fmla="*/ 2147483647 h 119"/>
              <a:gd name="T26" fmla="*/ 2147483647 w 158"/>
              <a:gd name="T27" fmla="*/ 2147483647 h 119"/>
              <a:gd name="T28" fmla="*/ 2147483647 w 158"/>
              <a:gd name="T29" fmla="*/ 2147483647 h 119"/>
              <a:gd name="T30" fmla="*/ 2147483647 w 158"/>
              <a:gd name="T31" fmla="*/ 2147483647 h 119"/>
              <a:gd name="T32" fmla="*/ 2147483647 w 158"/>
              <a:gd name="T33" fmla="*/ 2147483647 h 119"/>
              <a:gd name="T34" fmla="*/ 2147483647 w 158"/>
              <a:gd name="T35" fmla="*/ 2147483647 h 119"/>
              <a:gd name="T36" fmla="*/ 2147483647 w 158"/>
              <a:gd name="T37" fmla="*/ 2147483647 h 119"/>
              <a:gd name="T38" fmla="*/ 2147483647 w 158"/>
              <a:gd name="T39" fmla="*/ 2147483647 h 119"/>
              <a:gd name="T40" fmla="*/ 2147483647 w 158"/>
              <a:gd name="T41" fmla="*/ 2147483647 h 119"/>
              <a:gd name="T42" fmla="*/ 2147483647 w 158"/>
              <a:gd name="T43" fmla="*/ 2147483647 h 119"/>
              <a:gd name="T44" fmla="*/ 2147483647 w 158"/>
              <a:gd name="T45" fmla="*/ 2147483647 h 119"/>
              <a:gd name="T46" fmla="*/ 2147483647 w 158"/>
              <a:gd name="T47" fmla="*/ 2147483647 h 119"/>
              <a:gd name="T48" fmla="*/ 2147483647 w 158"/>
              <a:gd name="T49" fmla="*/ 2147483647 h 119"/>
              <a:gd name="T50" fmla="*/ 2147483647 w 158"/>
              <a:gd name="T51" fmla="*/ 2147483647 h 119"/>
              <a:gd name="T52" fmla="*/ 2147483647 w 158"/>
              <a:gd name="T53" fmla="*/ 2147483647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Shape 3598"/>
          <p:cNvSpPr/>
          <p:nvPr/>
        </p:nvSpPr>
        <p:spPr>
          <a:xfrm>
            <a:off x="3962400" y="5105401"/>
            <a:ext cx="609600" cy="542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22225">
            <a:solidFill>
              <a:srgbClr val="000099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pic>
        <p:nvPicPr>
          <p:cNvPr id="5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04800"/>
            <a:ext cx="500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</a:rPr>
              <a:t>ВВОД В ДЕЙСТВИЕ ОБЪЕКТОВ</a:t>
            </a:r>
            <a:endParaRPr lang="ru-RU" sz="2000" dirty="0">
              <a:solidFill>
                <a:schemeClr val="bg1"/>
              </a:solidFill>
              <a:latin typeface="Montserrat ExtraBold" pitchFamily="2" charset="-52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6704112"/>
            <a:ext cx="91440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448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 animBg="1"/>
      <p:bldP spid="60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Oval 104"/>
          <p:cNvSpPr/>
          <p:nvPr/>
        </p:nvSpPr>
        <p:spPr>
          <a:xfrm>
            <a:off x="381000" y="2590800"/>
            <a:ext cx="3233738" cy="304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0" y="3048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КОНСОЛИДИРОВАННЫЙ БЮДЖЕТ </a:t>
            </a:r>
            <a:r>
              <a:rPr lang="ru-RU" sz="18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РАЙОНА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3" name="Elbow Connector 141"/>
          <p:cNvCxnSpPr/>
          <p:nvPr/>
        </p:nvCxnSpPr>
        <p:spPr>
          <a:xfrm flipV="1">
            <a:off x="4191000" y="2895600"/>
            <a:ext cx="2209800" cy="228600"/>
          </a:xfrm>
          <a:prstGeom prst="bentConnector3">
            <a:avLst>
              <a:gd name="adj1" fmla="val 50000"/>
            </a:avLst>
          </a:prstGeom>
          <a:ln w="31750" cmpd="sng">
            <a:solidFill>
              <a:srgbClr val="000099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43"/>
          <p:cNvCxnSpPr/>
          <p:nvPr/>
        </p:nvCxnSpPr>
        <p:spPr>
          <a:xfrm flipV="1">
            <a:off x="4419600" y="3733800"/>
            <a:ext cx="2012950" cy="533400"/>
          </a:xfrm>
          <a:prstGeom prst="bentConnector3">
            <a:avLst>
              <a:gd name="adj1" fmla="val 50468"/>
            </a:avLst>
          </a:prstGeom>
          <a:ln w="31750" cmpd="sng">
            <a:solidFill>
              <a:srgbClr val="3366CC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68"/>
          <p:cNvCxnSpPr/>
          <p:nvPr/>
        </p:nvCxnSpPr>
        <p:spPr>
          <a:xfrm flipV="1">
            <a:off x="3810000" y="4648200"/>
            <a:ext cx="2667000" cy="685800"/>
          </a:xfrm>
          <a:prstGeom prst="bentConnector3">
            <a:avLst>
              <a:gd name="adj1" fmla="val 50000"/>
            </a:avLst>
          </a:prstGeom>
          <a:ln w="31750" cmpd="sng">
            <a:solidFill>
              <a:schemeClr val="accent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97"/>
          <p:cNvSpPr>
            <a:spLocks noChangeArrowheads="1"/>
          </p:cNvSpPr>
          <p:nvPr/>
        </p:nvSpPr>
        <p:spPr bwMode="auto">
          <a:xfrm>
            <a:off x="5668002" y="2362200"/>
            <a:ext cx="92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ru-RU" b="1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60,9</a:t>
            </a:r>
            <a:r>
              <a:rPr lang="en-US" b="1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%</a:t>
            </a:r>
            <a:endParaRPr lang="en-US" b="1" dirty="0">
              <a:solidFill>
                <a:srgbClr val="000099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22" name="Rectangle 197"/>
          <p:cNvSpPr>
            <a:spLocks noChangeArrowheads="1"/>
          </p:cNvSpPr>
          <p:nvPr/>
        </p:nvSpPr>
        <p:spPr bwMode="auto">
          <a:xfrm>
            <a:off x="5638800" y="41910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9,6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23" name="Rectangle 197"/>
          <p:cNvSpPr>
            <a:spLocks noChangeArrowheads="1"/>
          </p:cNvSpPr>
          <p:nvPr/>
        </p:nvSpPr>
        <p:spPr bwMode="auto">
          <a:xfrm>
            <a:off x="5757522" y="3276600"/>
            <a:ext cx="85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ru-RU" b="1" dirty="0" smtClean="0">
                <a:solidFill>
                  <a:srgbClr val="3366CC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29,5</a:t>
            </a:r>
            <a:r>
              <a:rPr lang="en-US" b="1" dirty="0" smtClean="0">
                <a:solidFill>
                  <a:srgbClr val="3366CC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%</a:t>
            </a:r>
            <a:endParaRPr lang="en-US" b="1" dirty="0">
              <a:solidFill>
                <a:srgbClr val="3366CC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6629400" y="2743202"/>
            <a:ext cx="311150" cy="301625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0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2147483647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6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45"/>
          <p:cNvSpPr>
            <a:spLocks noEditPoints="1"/>
          </p:cNvSpPr>
          <p:nvPr/>
        </p:nvSpPr>
        <p:spPr bwMode="auto">
          <a:xfrm>
            <a:off x="6629400" y="3581402"/>
            <a:ext cx="311150" cy="301625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0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2147483647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45"/>
          <p:cNvSpPr>
            <a:spLocks noEditPoints="1"/>
          </p:cNvSpPr>
          <p:nvPr/>
        </p:nvSpPr>
        <p:spPr bwMode="auto">
          <a:xfrm>
            <a:off x="6629400" y="4495802"/>
            <a:ext cx="311150" cy="301625"/>
          </a:xfrm>
          <a:custGeom>
            <a:avLst/>
            <a:gdLst>
              <a:gd name="T0" fmla="*/ 2147483647 w 55"/>
              <a:gd name="T1" fmla="*/ 2147483647 h 55"/>
              <a:gd name="T2" fmla="*/ 0 w 55"/>
              <a:gd name="T3" fmla="*/ 2147483647 h 55"/>
              <a:gd name="T4" fmla="*/ 2147483647 w 55"/>
              <a:gd name="T5" fmla="*/ 0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2147483647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Text Placeholder 3"/>
          <p:cNvSpPr txBox="1">
            <a:spLocks/>
          </p:cNvSpPr>
          <p:nvPr/>
        </p:nvSpPr>
        <p:spPr bwMode="auto">
          <a:xfrm>
            <a:off x="7086600" y="2514602"/>
            <a:ext cx="190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0033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Безвозмездные поступления</a:t>
            </a:r>
            <a:endParaRPr lang="en-US" sz="1600" b="1" dirty="0">
              <a:solidFill>
                <a:srgbClr val="003399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31" name="Rectangle 197"/>
          <p:cNvSpPr>
            <a:spLocks noChangeArrowheads="1"/>
          </p:cNvSpPr>
          <p:nvPr/>
        </p:nvSpPr>
        <p:spPr bwMode="auto">
          <a:xfrm>
            <a:off x="1371600" y="3810000"/>
            <a:ext cx="1178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4 833,0 </a:t>
            </a:r>
            <a:endParaRPr lang="ru-RU" b="1" dirty="0">
              <a:solidFill>
                <a:schemeClr val="bg1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0" name="Oval 108"/>
          <p:cNvSpPr/>
          <p:nvPr/>
        </p:nvSpPr>
        <p:spPr>
          <a:xfrm>
            <a:off x="2667004" y="2362200"/>
            <a:ext cx="1420813" cy="1420813"/>
          </a:xfrm>
          <a:prstGeom prst="ellipse">
            <a:avLst/>
          </a:prstGeom>
          <a:solidFill>
            <a:srgbClr val="6666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" name="Oval 107"/>
          <p:cNvSpPr/>
          <p:nvPr/>
        </p:nvSpPr>
        <p:spPr>
          <a:xfrm>
            <a:off x="3200400" y="3733800"/>
            <a:ext cx="1131888" cy="1131888"/>
          </a:xfrm>
          <a:prstGeom prst="ellipse">
            <a:avLst/>
          </a:prstGeom>
          <a:solidFill>
            <a:srgbClr val="66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Oval 106"/>
          <p:cNvSpPr/>
          <p:nvPr/>
        </p:nvSpPr>
        <p:spPr>
          <a:xfrm>
            <a:off x="2667000" y="4724402"/>
            <a:ext cx="985838" cy="985839"/>
          </a:xfrm>
          <a:prstGeom prst="ellipse">
            <a:avLst/>
          </a:prstGeom>
          <a:solidFill>
            <a:srgbClr val="00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Rectangle 197"/>
          <p:cNvSpPr>
            <a:spLocks noChangeArrowheads="1"/>
          </p:cNvSpPr>
          <p:nvPr/>
        </p:nvSpPr>
        <p:spPr bwMode="auto">
          <a:xfrm>
            <a:off x="2938137" y="2895600"/>
            <a:ext cx="953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2 945,6</a:t>
            </a:r>
            <a:r>
              <a:rPr lang="ru-RU" sz="18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endParaRPr lang="ru-RU" sz="1800" b="1" dirty="0">
              <a:solidFill>
                <a:schemeClr val="bg1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38" name="Rectangle 197"/>
          <p:cNvSpPr>
            <a:spLocks noChangeArrowheads="1"/>
          </p:cNvSpPr>
          <p:nvPr/>
        </p:nvSpPr>
        <p:spPr bwMode="auto">
          <a:xfrm>
            <a:off x="3319137" y="4114800"/>
            <a:ext cx="904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1 423,8 </a:t>
            </a:r>
            <a:endParaRPr lang="ru-RU" sz="2000" b="1" dirty="0">
              <a:solidFill>
                <a:schemeClr val="bg1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39" name="Rectangle 197"/>
          <p:cNvSpPr>
            <a:spLocks noChangeArrowheads="1"/>
          </p:cNvSpPr>
          <p:nvPr/>
        </p:nvSpPr>
        <p:spPr bwMode="auto">
          <a:xfrm>
            <a:off x="2819400" y="5029200"/>
            <a:ext cx="7486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463,6 </a:t>
            </a:r>
            <a:endParaRPr lang="ru-RU" sz="2000" b="1" dirty="0">
              <a:solidFill>
                <a:schemeClr val="bg1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 bwMode="auto">
          <a:xfrm>
            <a:off x="7086600" y="3429001"/>
            <a:ext cx="190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3366CC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Налоговые доходы</a:t>
            </a:r>
            <a:endParaRPr lang="en-US" sz="1600" b="1" dirty="0">
              <a:solidFill>
                <a:srgbClr val="3366CC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 bwMode="auto">
          <a:xfrm>
            <a:off x="7086600" y="4419602"/>
            <a:ext cx="190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Неналоговые доходы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0" y="1066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ДОХОДЫ (</a:t>
            </a:r>
            <a:r>
              <a:rPr lang="ru-RU" sz="1800" b="1" dirty="0" err="1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млн</a:t>
            </a:r>
            <a:r>
              <a:rPr lang="ru-RU" sz="18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руб.) </a:t>
            </a:r>
            <a:endParaRPr lang="ru-RU" sz="18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 animBg="1"/>
      <p:bldP spid="27" grpId="0" animBg="1"/>
      <p:bldP spid="28" grpId="0" animBg="1"/>
      <p:bldP spid="29" grpId="0"/>
      <p:bldP spid="31" grpId="0"/>
      <p:bldP spid="10" grpId="0" animBg="1"/>
      <p:bldP spid="12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олилиния: фигура 42">
            <a:extLst/>
          </p:cNvPr>
          <p:cNvSpPr/>
          <p:nvPr/>
        </p:nvSpPr>
        <p:spPr>
          <a:xfrm>
            <a:off x="3048000" y="1828800"/>
            <a:ext cx="1143000" cy="810000"/>
          </a:xfrm>
          <a:custGeom>
            <a:avLst/>
            <a:gdLst>
              <a:gd name="connsiteX0" fmla="*/ 827703 w 1453145"/>
              <a:gd name="connsiteY0" fmla="*/ 0 h 810000"/>
              <a:gd name="connsiteX1" fmla="*/ 1048145 w 1453145"/>
              <a:gd name="connsiteY1" fmla="*/ 0 h 810000"/>
              <a:gd name="connsiteX2" fmla="*/ 1453145 w 1453145"/>
              <a:gd name="connsiteY2" fmla="*/ 405000 h 810000"/>
              <a:gd name="connsiteX3" fmla="*/ 1048145 w 1453145"/>
              <a:gd name="connsiteY3" fmla="*/ 810000 h 810000"/>
              <a:gd name="connsiteX4" fmla="*/ 0 w 1453145"/>
              <a:gd name="connsiteY4" fmla="*/ 810000 h 810000"/>
              <a:gd name="connsiteX5" fmla="*/ 38521 w 1453145"/>
              <a:gd name="connsiteY5" fmla="*/ 746592 h 810000"/>
              <a:gd name="connsiteX6" fmla="*/ 719189 w 1453145"/>
              <a:gd name="connsiteY6" fmla="*/ 65924 h 810000"/>
              <a:gd name="connsiteX7" fmla="*/ 827703 w 145314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5" h="810000">
                <a:moveTo>
                  <a:pt x="827703" y="0"/>
                </a:moveTo>
                <a:lnTo>
                  <a:pt x="1048145" y="0"/>
                </a:lnTo>
                <a:cubicBezTo>
                  <a:pt x="1271820" y="0"/>
                  <a:pt x="1453145" y="181325"/>
                  <a:pt x="1453145" y="405000"/>
                </a:cubicBezTo>
                <a:cubicBezTo>
                  <a:pt x="1453145" y="628675"/>
                  <a:pt x="1271820" y="810000"/>
                  <a:pt x="1048145" y="810000"/>
                </a:cubicBezTo>
                <a:lnTo>
                  <a:pt x="0" y="810000"/>
                </a:lnTo>
                <a:lnTo>
                  <a:pt x="38521" y="746592"/>
                </a:lnTo>
                <a:cubicBezTo>
                  <a:pt x="219666" y="478462"/>
                  <a:pt x="451059" y="247069"/>
                  <a:pt x="719189" y="65924"/>
                </a:cubicBezTo>
                <a:lnTo>
                  <a:pt x="827703" y="0"/>
                </a:lnTo>
                <a:close/>
              </a:path>
            </a:pathLst>
          </a:custGeom>
          <a:solidFill>
            <a:srgbClr val="66FFCC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2" name="Полилиния: фигура 41">
            <a:extLst/>
          </p:cNvPr>
          <p:cNvSpPr/>
          <p:nvPr/>
        </p:nvSpPr>
        <p:spPr>
          <a:xfrm>
            <a:off x="4953000" y="1828800"/>
            <a:ext cx="1166060" cy="810000"/>
          </a:xfrm>
          <a:custGeom>
            <a:avLst/>
            <a:gdLst>
              <a:gd name="connsiteX0" fmla="*/ 405000 w 1453146"/>
              <a:gd name="connsiteY0" fmla="*/ 0 h 810000"/>
              <a:gd name="connsiteX1" fmla="*/ 625442 w 1453146"/>
              <a:gd name="connsiteY1" fmla="*/ 0 h 810000"/>
              <a:gd name="connsiteX2" fmla="*/ 733956 w 1453146"/>
              <a:gd name="connsiteY2" fmla="*/ 65924 h 810000"/>
              <a:gd name="connsiteX3" fmla="*/ 1414624 w 1453146"/>
              <a:gd name="connsiteY3" fmla="*/ 746592 h 810000"/>
              <a:gd name="connsiteX4" fmla="*/ 1453146 w 1453146"/>
              <a:gd name="connsiteY4" fmla="*/ 810000 h 810000"/>
              <a:gd name="connsiteX5" fmla="*/ 405000 w 1453146"/>
              <a:gd name="connsiteY5" fmla="*/ 810000 h 810000"/>
              <a:gd name="connsiteX6" fmla="*/ 0 w 1453146"/>
              <a:gd name="connsiteY6" fmla="*/ 405000 h 810000"/>
              <a:gd name="connsiteX7" fmla="*/ 405000 w 145314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6" h="810000">
                <a:moveTo>
                  <a:pt x="405000" y="0"/>
                </a:moveTo>
                <a:lnTo>
                  <a:pt x="625442" y="0"/>
                </a:lnTo>
                <a:lnTo>
                  <a:pt x="733956" y="65924"/>
                </a:lnTo>
                <a:cubicBezTo>
                  <a:pt x="1002086" y="247069"/>
                  <a:pt x="1233479" y="478462"/>
                  <a:pt x="1414624" y="746592"/>
                </a:cubicBezTo>
                <a:lnTo>
                  <a:pt x="145314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66FF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" name="Полилиния: фигура 40">
            <a:extLst/>
          </p:cNvPr>
          <p:cNvSpPr/>
          <p:nvPr/>
        </p:nvSpPr>
        <p:spPr>
          <a:xfrm>
            <a:off x="2819400" y="2743200"/>
            <a:ext cx="1000850" cy="810000"/>
          </a:xfrm>
          <a:custGeom>
            <a:avLst/>
            <a:gdLst>
              <a:gd name="connsiteX0" fmla="*/ 301181 w 1334466"/>
              <a:gd name="connsiteY0" fmla="*/ 0 h 810000"/>
              <a:gd name="connsiteX1" fmla="*/ 929466 w 1334466"/>
              <a:gd name="connsiteY1" fmla="*/ 0 h 810000"/>
              <a:gd name="connsiteX2" fmla="*/ 1334466 w 1334466"/>
              <a:gd name="connsiteY2" fmla="*/ 405000 h 810000"/>
              <a:gd name="connsiteX3" fmla="*/ 929466 w 1334466"/>
              <a:gd name="connsiteY3" fmla="*/ 810000 h 810000"/>
              <a:gd name="connsiteX4" fmla="*/ 0 w 1334466"/>
              <a:gd name="connsiteY4" fmla="*/ 810000 h 810000"/>
              <a:gd name="connsiteX5" fmla="*/ 7603 w 1334466"/>
              <a:gd name="connsiteY5" fmla="*/ 760185 h 810000"/>
              <a:gd name="connsiteX6" fmla="*/ 260556 w 1334466"/>
              <a:gd name="connsiteY6" fmla="*/ 66871 h 810000"/>
              <a:gd name="connsiteX7" fmla="*/ 301181 w 13344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466" h="810000">
                <a:moveTo>
                  <a:pt x="301181" y="0"/>
                </a:moveTo>
                <a:lnTo>
                  <a:pt x="929466" y="0"/>
                </a:lnTo>
                <a:cubicBezTo>
                  <a:pt x="1153141" y="0"/>
                  <a:pt x="1334466" y="181325"/>
                  <a:pt x="1334466" y="405000"/>
                </a:cubicBezTo>
                <a:cubicBezTo>
                  <a:pt x="1334466" y="628675"/>
                  <a:pt x="1153141" y="810000"/>
                  <a:pt x="929466" y="810000"/>
                </a:cubicBezTo>
                <a:lnTo>
                  <a:pt x="0" y="810000"/>
                </a:lnTo>
                <a:lnTo>
                  <a:pt x="7603" y="760185"/>
                </a:lnTo>
                <a:cubicBezTo>
                  <a:pt x="57956" y="514116"/>
                  <a:pt x="144174" y="281111"/>
                  <a:pt x="260556" y="66871"/>
                </a:cubicBezTo>
                <a:lnTo>
                  <a:pt x="301181" y="0"/>
                </a:lnTo>
                <a:close/>
              </a:path>
            </a:pathLst>
          </a:custGeom>
          <a:solidFill>
            <a:srgbClr val="66FFCC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0" name="Полилиния: фигура 39">
            <a:extLst/>
          </p:cNvPr>
          <p:cNvSpPr/>
          <p:nvPr/>
        </p:nvSpPr>
        <p:spPr>
          <a:xfrm>
            <a:off x="5410200" y="2743200"/>
            <a:ext cx="984072" cy="810000"/>
          </a:xfrm>
          <a:custGeom>
            <a:avLst/>
            <a:gdLst>
              <a:gd name="connsiteX0" fmla="*/ 405000 w 1312096"/>
              <a:gd name="connsiteY0" fmla="*/ 0 h 810000"/>
              <a:gd name="connsiteX1" fmla="*/ 1010915 w 1312096"/>
              <a:gd name="connsiteY1" fmla="*/ 0 h 810000"/>
              <a:gd name="connsiteX2" fmla="*/ 1051540 w 1312096"/>
              <a:gd name="connsiteY2" fmla="*/ 66871 h 810000"/>
              <a:gd name="connsiteX3" fmla="*/ 1304493 w 1312096"/>
              <a:gd name="connsiteY3" fmla="*/ 760185 h 810000"/>
              <a:gd name="connsiteX4" fmla="*/ 1312096 w 1312096"/>
              <a:gd name="connsiteY4" fmla="*/ 810000 h 810000"/>
              <a:gd name="connsiteX5" fmla="*/ 405000 w 1312096"/>
              <a:gd name="connsiteY5" fmla="*/ 810000 h 810000"/>
              <a:gd name="connsiteX6" fmla="*/ 0 w 1312096"/>
              <a:gd name="connsiteY6" fmla="*/ 405000 h 810000"/>
              <a:gd name="connsiteX7" fmla="*/ 405000 w 131209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096" h="810000">
                <a:moveTo>
                  <a:pt x="405000" y="0"/>
                </a:moveTo>
                <a:lnTo>
                  <a:pt x="1010915" y="0"/>
                </a:lnTo>
                <a:lnTo>
                  <a:pt x="1051540" y="66871"/>
                </a:lnTo>
                <a:cubicBezTo>
                  <a:pt x="1167922" y="281111"/>
                  <a:pt x="1254140" y="514116"/>
                  <a:pt x="1304493" y="760185"/>
                </a:cubicBezTo>
                <a:lnTo>
                  <a:pt x="131209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66FF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олилиния: фигура 38">
            <a:extLst/>
          </p:cNvPr>
          <p:cNvSpPr/>
          <p:nvPr/>
        </p:nvSpPr>
        <p:spPr>
          <a:xfrm>
            <a:off x="2743200" y="3657600"/>
            <a:ext cx="838200" cy="810000"/>
          </a:xfrm>
          <a:custGeom>
            <a:avLst/>
            <a:gdLst>
              <a:gd name="connsiteX0" fmla="*/ 31888 w 922500"/>
              <a:gd name="connsiteY0" fmla="*/ 0 h 810000"/>
              <a:gd name="connsiteX1" fmla="*/ 517500 w 922500"/>
              <a:gd name="connsiteY1" fmla="*/ 0 h 810000"/>
              <a:gd name="connsiteX2" fmla="*/ 922500 w 922500"/>
              <a:gd name="connsiteY2" fmla="*/ 405000 h 810000"/>
              <a:gd name="connsiteX3" fmla="*/ 517500 w 922500"/>
              <a:gd name="connsiteY3" fmla="*/ 810000 h 810000"/>
              <a:gd name="connsiteX4" fmla="*/ 39107 w 922500"/>
              <a:gd name="connsiteY4" fmla="*/ 810000 h 810000"/>
              <a:gd name="connsiteX5" fmla="*/ 13010 w 922500"/>
              <a:gd name="connsiteY5" fmla="*/ 639006 h 810000"/>
              <a:gd name="connsiteX6" fmla="*/ 0 w 922500"/>
              <a:gd name="connsiteY6" fmla="*/ 381351 h 810000"/>
              <a:gd name="connsiteX7" fmla="*/ 13010 w 922500"/>
              <a:gd name="connsiteY7" fmla="*/ 123696 h 810000"/>
              <a:gd name="connsiteX8" fmla="*/ 31888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31888" y="0"/>
                </a:moveTo>
                <a:lnTo>
                  <a:pt x="517500" y="0"/>
                </a:lnTo>
                <a:cubicBezTo>
                  <a:pt x="741175" y="0"/>
                  <a:pt x="922500" y="181325"/>
                  <a:pt x="922500" y="405000"/>
                </a:cubicBezTo>
                <a:cubicBezTo>
                  <a:pt x="922500" y="628675"/>
                  <a:pt x="741175" y="810000"/>
                  <a:pt x="517500" y="810000"/>
                </a:cubicBezTo>
                <a:lnTo>
                  <a:pt x="39107" y="810000"/>
                </a:lnTo>
                <a:lnTo>
                  <a:pt x="13010" y="639006"/>
                </a:lnTo>
                <a:cubicBezTo>
                  <a:pt x="4407" y="554291"/>
                  <a:pt x="0" y="468336"/>
                  <a:pt x="0" y="381351"/>
                </a:cubicBezTo>
                <a:cubicBezTo>
                  <a:pt x="0" y="294366"/>
                  <a:pt x="4407" y="208410"/>
                  <a:pt x="13010" y="123696"/>
                </a:cubicBezTo>
                <a:lnTo>
                  <a:pt x="31888" y="0"/>
                </a:lnTo>
                <a:close/>
              </a:path>
            </a:pathLst>
          </a:custGeom>
          <a:solidFill>
            <a:srgbClr val="66FFCC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олилиния: фигура 37">
            <a:extLst/>
          </p:cNvPr>
          <p:cNvSpPr/>
          <p:nvPr/>
        </p:nvSpPr>
        <p:spPr>
          <a:xfrm>
            <a:off x="5562604" y="3657600"/>
            <a:ext cx="844275" cy="810000"/>
          </a:xfrm>
          <a:custGeom>
            <a:avLst/>
            <a:gdLst>
              <a:gd name="connsiteX0" fmla="*/ 405000 w 922500"/>
              <a:gd name="connsiteY0" fmla="*/ 0 h 810000"/>
              <a:gd name="connsiteX1" fmla="*/ 890612 w 922500"/>
              <a:gd name="connsiteY1" fmla="*/ 0 h 810000"/>
              <a:gd name="connsiteX2" fmla="*/ 909490 w 922500"/>
              <a:gd name="connsiteY2" fmla="*/ 123696 h 810000"/>
              <a:gd name="connsiteX3" fmla="*/ 922500 w 922500"/>
              <a:gd name="connsiteY3" fmla="*/ 381351 h 810000"/>
              <a:gd name="connsiteX4" fmla="*/ 909490 w 922500"/>
              <a:gd name="connsiteY4" fmla="*/ 639006 h 810000"/>
              <a:gd name="connsiteX5" fmla="*/ 883393 w 922500"/>
              <a:gd name="connsiteY5" fmla="*/ 810000 h 810000"/>
              <a:gd name="connsiteX6" fmla="*/ 405000 w 922500"/>
              <a:gd name="connsiteY6" fmla="*/ 810000 h 810000"/>
              <a:gd name="connsiteX7" fmla="*/ 0 w 922500"/>
              <a:gd name="connsiteY7" fmla="*/ 405000 h 810000"/>
              <a:gd name="connsiteX8" fmla="*/ 405000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405000" y="0"/>
                </a:moveTo>
                <a:lnTo>
                  <a:pt x="890612" y="0"/>
                </a:lnTo>
                <a:lnTo>
                  <a:pt x="909490" y="123696"/>
                </a:lnTo>
                <a:cubicBezTo>
                  <a:pt x="918093" y="208410"/>
                  <a:pt x="922500" y="294366"/>
                  <a:pt x="922500" y="381351"/>
                </a:cubicBezTo>
                <a:cubicBezTo>
                  <a:pt x="922500" y="468336"/>
                  <a:pt x="918093" y="554291"/>
                  <a:pt x="909490" y="639006"/>
                </a:cubicBezTo>
                <a:lnTo>
                  <a:pt x="88339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66FF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олилиния: фигура 36">
            <a:extLst/>
          </p:cNvPr>
          <p:cNvSpPr/>
          <p:nvPr/>
        </p:nvSpPr>
        <p:spPr>
          <a:xfrm>
            <a:off x="5410200" y="4572000"/>
            <a:ext cx="978658" cy="810000"/>
          </a:xfrm>
          <a:custGeom>
            <a:avLst/>
            <a:gdLst>
              <a:gd name="connsiteX0" fmla="*/ 405000 w 1304877"/>
              <a:gd name="connsiteY0" fmla="*/ 0 h 810000"/>
              <a:gd name="connsiteX1" fmla="*/ 1304877 w 1304877"/>
              <a:gd name="connsiteY1" fmla="*/ 0 h 810000"/>
              <a:gd name="connsiteX2" fmla="*/ 1304493 w 1304877"/>
              <a:gd name="connsiteY2" fmla="*/ 2517 h 810000"/>
              <a:gd name="connsiteX3" fmla="*/ 1051540 w 1304877"/>
              <a:gd name="connsiteY3" fmla="*/ 695831 h 810000"/>
              <a:gd name="connsiteX4" fmla="*/ 982181 w 1304877"/>
              <a:gd name="connsiteY4" fmla="*/ 810000 h 810000"/>
              <a:gd name="connsiteX5" fmla="*/ 405000 w 1304877"/>
              <a:gd name="connsiteY5" fmla="*/ 810000 h 810000"/>
              <a:gd name="connsiteX6" fmla="*/ 0 w 1304877"/>
              <a:gd name="connsiteY6" fmla="*/ 405000 h 810000"/>
              <a:gd name="connsiteX7" fmla="*/ 405000 w 1304877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877" h="810000">
                <a:moveTo>
                  <a:pt x="405000" y="0"/>
                </a:moveTo>
                <a:lnTo>
                  <a:pt x="1304877" y="0"/>
                </a:lnTo>
                <a:lnTo>
                  <a:pt x="1304493" y="2517"/>
                </a:lnTo>
                <a:cubicBezTo>
                  <a:pt x="1254140" y="248586"/>
                  <a:pt x="1167922" y="481590"/>
                  <a:pt x="1051540" y="695831"/>
                </a:cubicBezTo>
                <a:lnTo>
                  <a:pt x="98218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66FF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олилиния: фигура 35">
            <a:extLst/>
          </p:cNvPr>
          <p:cNvSpPr/>
          <p:nvPr/>
        </p:nvSpPr>
        <p:spPr>
          <a:xfrm>
            <a:off x="2819404" y="4572000"/>
            <a:ext cx="999521" cy="810000"/>
          </a:xfrm>
          <a:custGeom>
            <a:avLst/>
            <a:gdLst>
              <a:gd name="connsiteX0" fmla="*/ 0 w 1332695"/>
              <a:gd name="connsiteY0" fmla="*/ 0 h 810000"/>
              <a:gd name="connsiteX1" fmla="*/ 927695 w 1332695"/>
              <a:gd name="connsiteY1" fmla="*/ 0 h 810000"/>
              <a:gd name="connsiteX2" fmla="*/ 1332695 w 1332695"/>
              <a:gd name="connsiteY2" fmla="*/ 405000 h 810000"/>
              <a:gd name="connsiteX3" fmla="*/ 927695 w 1332695"/>
              <a:gd name="connsiteY3" fmla="*/ 810000 h 810000"/>
              <a:gd name="connsiteX4" fmla="*/ 323418 w 1332695"/>
              <a:gd name="connsiteY4" fmla="*/ 810000 h 810000"/>
              <a:gd name="connsiteX5" fmla="*/ 253095 w 1332695"/>
              <a:gd name="connsiteY5" fmla="*/ 694245 h 810000"/>
              <a:gd name="connsiteX6" fmla="*/ 142 w 1332695"/>
              <a:gd name="connsiteY6" fmla="*/ 931 h 810000"/>
              <a:gd name="connsiteX7" fmla="*/ 0 w 133269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695" h="810000">
                <a:moveTo>
                  <a:pt x="0" y="0"/>
                </a:moveTo>
                <a:lnTo>
                  <a:pt x="927695" y="0"/>
                </a:lnTo>
                <a:cubicBezTo>
                  <a:pt x="1151370" y="0"/>
                  <a:pt x="1332695" y="181325"/>
                  <a:pt x="1332695" y="405000"/>
                </a:cubicBezTo>
                <a:cubicBezTo>
                  <a:pt x="1332695" y="628675"/>
                  <a:pt x="1151370" y="810000"/>
                  <a:pt x="927695" y="810000"/>
                </a:cubicBezTo>
                <a:lnTo>
                  <a:pt x="323418" y="810000"/>
                </a:lnTo>
                <a:lnTo>
                  <a:pt x="253095" y="694245"/>
                </a:lnTo>
                <a:cubicBezTo>
                  <a:pt x="136713" y="480004"/>
                  <a:pt x="50495" y="247000"/>
                  <a:pt x="142" y="931"/>
                </a:cubicBez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олилиния: фигура 34">
            <a:extLst/>
          </p:cNvPr>
          <p:cNvSpPr/>
          <p:nvPr/>
        </p:nvSpPr>
        <p:spPr>
          <a:xfrm>
            <a:off x="3048004" y="5486400"/>
            <a:ext cx="1067225" cy="810000"/>
          </a:xfrm>
          <a:custGeom>
            <a:avLst/>
            <a:gdLst>
              <a:gd name="connsiteX0" fmla="*/ 0 w 1422966"/>
              <a:gd name="connsiteY0" fmla="*/ 0 h 810000"/>
              <a:gd name="connsiteX1" fmla="*/ 1017966 w 1422966"/>
              <a:gd name="connsiteY1" fmla="*/ 0 h 810000"/>
              <a:gd name="connsiteX2" fmla="*/ 1422966 w 1422966"/>
              <a:gd name="connsiteY2" fmla="*/ 405000 h 810000"/>
              <a:gd name="connsiteX3" fmla="*/ 1017966 w 1422966"/>
              <a:gd name="connsiteY3" fmla="*/ 810000 h 810000"/>
              <a:gd name="connsiteX4" fmla="*/ 879294 w 1422966"/>
              <a:gd name="connsiteY4" fmla="*/ 810000 h 810000"/>
              <a:gd name="connsiteX5" fmla="*/ 689010 w 1422966"/>
              <a:gd name="connsiteY5" fmla="*/ 694399 h 810000"/>
              <a:gd name="connsiteX6" fmla="*/ 8342 w 1422966"/>
              <a:gd name="connsiteY6" fmla="*/ 13731 h 810000"/>
              <a:gd name="connsiteX7" fmla="*/ 0 w 14229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966" h="810000">
                <a:moveTo>
                  <a:pt x="0" y="0"/>
                </a:moveTo>
                <a:lnTo>
                  <a:pt x="1017966" y="0"/>
                </a:lnTo>
                <a:cubicBezTo>
                  <a:pt x="1241641" y="0"/>
                  <a:pt x="1422966" y="181325"/>
                  <a:pt x="1422966" y="405000"/>
                </a:cubicBezTo>
                <a:cubicBezTo>
                  <a:pt x="1422966" y="628675"/>
                  <a:pt x="1241641" y="810000"/>
                  <a:pt x="1017966" y="810000"/>
                </a:cubicBezTo>
                <a:lnTo>
                  <a:pt x="879294" y="810000"/>
                </a:lnTo>
                <a:lnTo>
                  <a:pt x="689010" y="694399"/>
                </a:lnTo>
                <a:cubicBezTo>
                  <a:pt x="420880" y="513254"/>
                  <a:pt x="189487" y="281861"/>
                  <a:pt x="8342" y="13731"/>
                </a:cubicBez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олилиния: фигура 33">
            <a:extLst/>
          </p:cNvPr>
          <p:cNvSpPr/>
          <p:nvPr/>
        </p:nvSpPr>
        <p:spPr>
          <a:xfrm>
            <a:off x="5029200" y="5486400"/>
            <a:ext cx="1064700" cy="810000"/>
          </a:xfrm>
          <a:custGeom>
            <a:avLst/>
            <a:gdLst>
              <a:gd name="connsiteX0" fmla="*/ 405000 w 1419600"/>
              <a:gd name="connsiteY0" fmla="*/ 0 h 810000"/>
              <a:gd name="connsiteX1" fmla="*/ 1419600 w 1419600"/>
              <a:gd name="connsiteY1" fmla="*/ 0 h 810000"/>
              <a:gd name="connsiteX2" fmla="*/ 1414624 w 1419600"/>
              <a:gd name="connsiteY2" fmla="*/ 8190 h 810000"/>
              <a:gd name="connsiteX3" fmla="*/ 733956 w 1419600"/>
              <a:gd name="connsiteY3" fmla="*/ 688858 h 810000"/>
              <a:gd name="connsiteX4" fmla="*/ 534551 w 1419600"/>
              <a:gd name="connsiteY4" fmla="*/ 810000 h 810000"/>
              <a:gd name="connsiteX5" fmla="*/ 405000 w 1419600"/>
              <a:gd name="connsiteY5" fmla="*/ 810000 h 810000"/>
              <a:gd name="connsiteX6" fmla="*/ 0 w 1419600"/>
              <a:gd name="connsiteY6" fmla="*/ 405000 h 810000"/>
              <a:gd name="connsiteX7" fmla="*/ 405000 w 1419600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600" h="810000">
                <a:moveTo>
                  <a:pt x="405000" y="0"/>
                </a:moveTo>
                <a:lnTo>
                  <a:pt x="1419600" y="0"/>
                </a:lnTo>
                <a:lnTo>
                  <a:pt x="1414624" y="8190"/>
                </a:lnTo>
                <a:cubicBezTo>
                  <a:pt x="1233479" y="276320"/>
                  <a:pt x="1002086" y="507713"/>
                  <a:pt x="733956" y="688858"/>
                </a:cubicBezTo>
                <a:lnTo>
                  <a:pt x="53455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66FF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олилиния: фигура 31">
            <a:extLst/>
          </p:cNvPr>
          <p:cNvSpPr/>
          <p:nvPr/>
        </p:nvSpPr>
        <p:spPr>
          <a:xfrm>
            <a:off x="1143000" y="1828802"/>
            <a:ext cx="2603500" cy="809625"/>
          </a:xfrm>
          <a:custGeom>
            <a:avLst/>
            <a:gdLst>
              <a:gd name="connsiteX0" fmla="*/ 405000 w 3064558"/>
              <a:gd name="connsiteY0" fmla="*/ 0 h 810000"/>
              <a:gd name="connsiteX1" fmla="*/ 3064558 w 3064558"/>
              <a:gd name="connsiteY1" fmla="*/ 0 h 810000"/>
              <a:gd name="connsiteX2" fmla="*/ 2956044 w 3064558"/>
              <a:gd name="connsiteY2" fmla="*/ 65924 h 810000"/>
              <a:gd name="connsiteX3" fmla="*/ 2275376 w 3064558"/>
              <a:gd name="connsiteY3" fmla="*/ 746592 h 810000"/>
              <a:gd name="connsiteX4" fmla="*/ 2236855 w 3064558"/>
              <a:gd name="connsiteY4" fmla="*/ 810000 h 810000"/>
              <a:gd name="connsiteX5" fmla="*/ 405000 w 3064558"/>
              <a:gd name="connsiteY5" fmla="*/ 810000 h 810000"/>
              <a:gd name="connsiteX6" fmla="*/ 0 w 3064558"/>
              <a:gd name="connsiteY6" fmla="*/ 405000 h 810000"/>
              <a:gd name="connsiteX7" fmla="*/ 40500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405000" y="0"/>
                </a:moveTo>
                <a:lnTo>
                  <a:pt x="3064558" y="0"/>
                </a:lnTo>
                <a:lnTo>
                  <a:pt x="2956044" y="65924"/>
                </a:lnTo>
                <a:cubicBezTo>
                  <a:pt x="2687914" y="247069"/>
                  <a:pt x="2456521" y="478462"/>
                  <a:pt x="2275376" y="746592"/>
                </a:cubicBezTo>
                <a:lnTo>
                  <a:pt x="2236855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олилиния: фигура 30">
            <a:extLst/>
          </p:cNvPr>
          <p:cNvSpPr/>
          <p:nvPr/>
        </p:nvSpPr>
        <p:spPr>
          <a:xfrm>
            <a:off x="5410200" y="1828801"/>
            <a:ext cx="2590800" cy="809625"/>
          </a:xfrm>
          <a:custGeom>
            <a:avLst/>
            <a:gdLst>
              <a:gd name="connsiteX0" fmla="*/ 0 w 3064558"/>
              <a:gd name="connsiteY0" fmla="*/ 0 h 810000"/>
              <a:gd name="connsiteX1" fmla="*/ 2659558 w 3064558"/>
              <a:gd name="connsiteY1" fmla="*/ 0 h 810000"/>
              <a:gd name="connsiteX2" fmla="*/ 3064558 w 3064558"/>
              <a:gd name="connsiteY2" fmla="*/ 405000 h 810000"/>
              <a:gd name="connsiteX3" fmla="*/ 2659558 w 3064558"/>
              <a:gd name="connsiteY3" fmla="*/ 810000 h 810000"/>
              <a:gd name="connsiteX4" fmla="*/ 827704 w 3064558"/>
              <a:gd name="connsiteY4" fmla="*/ 810000 h 810000"/>
              <a:gd name="connsiteX5" fmla="*/ 789182 w 3064558"/>
              <a:gd name="connsiteY5" fmla="*/ 746592 h 810000"/>
              <a:gd name="connsiteX6" fmla="*/ 108514 w 3064558"/>
              <a:gd name="connsiteY6" fmla="*/ 65924 h 810000"/>
              <a:gd name="connsiteX7" fmla="*/ 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0" y="0"/>
                </a:moveTo>
                <a:lnTo>
                  <a:pt x="2659558" y="0"/>
                </a:lnTo>
                <a:cubicBezTo>
                  <a:pt x="2883233" y="0"/>
                  <a:pt x="3064558" y="181325"/>
                  <a:pt x="3064558" y="405000"/>
                </a:cubicBezTo>
                <a:cubicBezTo>
                  <a:pt x="3064558" y="628675"/>
                  <a:pt x="2883233" y="810000"/>
                  <a:pt x="2659558" y="810000"/>
                </a:cubicBezTo>
                <a:lnTo>
                  <a:pt x="827704" y="810000"/>
                </a:lnTo>
                <a:lnTo>
                  <a:pt x="789182" y="746592"/>
                </a:lnTo>
                <a:cubicBezTo>
                  <a:pt x="608037" y="478462"/>
                  <a:pt x="376644" y="247069"/>
                  <a:pt x="108514" y="6592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: фигура 29">
            <a:extLst/>
          </p:cNvPr>
          <p:cNvSpPr/>
          <p:nvPr/>
        </p:nvSpPr>
        <p:spPr>
          <a:xfrm>
            <a:off x="685804" y="2743202"/>
            <a:ext cx="2373313" cy="809625"/>
          </a:xfrm>
          <a:custGeom>
            <a:avLst/>
            <a:gdLst>
              <a:gd name="connsiteX0" fmla="*/ 405000 w 2656715"/>
              <a:gd name="connsiteY0" fmla="*/ 0 h 810000"/>
              <a:gd name="connsiteX1" fmla="*/ 2656715 w 2656715"/>
              <a:gd name="connsiteY1" fmla="*/ 0 h 810000"/>
              <a:gd name="connsiteX2" fmla="*/ 2616090 w 2656715"/>
              <a:gd name="connsiteY2" fmla="*/ 66871 h 810000"/>
              <a:gd name="connsiteX3" fmla="*/ 2363137 w 2656715"/>
              <a:gd name="connsiteY3" fmla="*/ 760185 h 810000"/>
              <a:gd name="connsiteX4" fmla="*/ 2355534 w 2656715"/>
              <a:gd name="connsiteY4" fmla="*/ 810000 h 810000"/>
              <a:gd name="connsiteX5" fmla="*/ 405000 w 2656715"/>
              <a:gd name="connsiteY5" fmla="*/ 810000 h 810000"/>
              <a:gd name="connsiteX6" fmla="*/ 0 w 2656715"/>
              <a:gd name="connsiteY6" fmla="*/ 405000 h 810000"/>
              <a:gd name="connsiteX7" fmla="*/ 405000 w 265671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6715" h="810000">
                <a:moveTo>
                  <a:pt x="405000" y="0"/>
                </a:moveTo>
                <a:lnTo>
                  <a:pt x="2656715" y="0"/>
                </a:lnTo>
                <a:lnTo>
                  <a:pt x="2616090" y="66871"/>
                </a:lnTo>
                <a:cubicBezTo>
                  <a:pt x="2499708" y="281111"/>
                  <a:pt x="2413490" y="514116"/>
                  <a:pt x="2363137" y="760185"/>
                </a:cubicBezTo>
                <a:lnTo>
                  <a:pt x="2355534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олилиния: фигура 28">
            <a:extLst/>
          </p:cNvPr>
          <p:cNvSpPr/>
          <p:nvPr/>
        </p:nvSpPr>
        <p:spPr>
          <a:xfrm>
            <a:off x="6096000" y="2743202"/>
            <a:ext cx="2286000" cy="809625"/>
          </a:xfrm>
          <a:custGeom>
            <a:avLst/>
            <a:gdLst>
              <a:gd name="connsiteX0" fmla="*/ 0 w 2679085"/>
              <a:gd name="connsiteY0" fmla="*/ 0 h 810000"/>
              <a:gd name="connsiteX1" fmla="*/ 2274085 w 2679085"/>
              <a:gd name="connsiteY1" fmla="*/ 0 h 810000"/>
              <a:gd name="connsiteX2" fmla="*/ 2679085 w 2679085"/>
              <a:gd name="connsiteY2" fmla="*/ 405000 h 810000"/>
              <a:gd name="connsiteX3" fmla="*/ 2274085 w 2679085"/>
              <a:gd name="connsiteY3" fmla="*/ 810000 h 810000"/>
              <a:gd name="connsiteX4" fmla="*/ 301181 w 2679085"/>
              <a:gd name="connsiteY4" fmla="*/ 810000 h 810000"/>
              <a:gd name="connsiteX5" fmla="*/ 293578 w 2679085"/>
              <a:gd name="connsiteY5" fmla="*/ 760185 h 810000"/>
              <a:gd name="connsiteX6" fmla="*/ 40625 w 2679085"/>
              <a:gd name="connsiteY6" fmla="*/ 66871 h 810000"/>
              <a:gd name="connsiteX7" fmla="*/ 0 w 267908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9085" h="810000">
                <a:moveTo>
                  <a:pt x="0" y="0"/>
                </a:moveTo>
                <a:lnTo>
                  <a:pt x="2274085" y="0"/>
                </a:lnTo>
                <a:cubicBezTo>
                  <a:pt x="2497760" y="0"/>
                  <a:pt x="2679085" y="181325"/>
                  <a:pt x="2679085" y="405000"/>
                </a:cubicBezTo>
                <a:cubicBezTo>
                  <a:pt x="2679085" y="628675"/>
                  <a:pt x="2497760" y="810000"/>
                  <a:pt x="2274085" y="810000"/>
                </a:cubicBezTo>
                <a:lnTo>
                  <a:pt x="301181" y="810000"/>
                </a:lnTo>
                <a:lnTo>
                  <a:pt x="293578" y="760185"/>
                </a:lnTo>
                <a:cubicBezTo>
                  <a:pt x="243225" y="514116"/>
                  <a:pt x="157007" y="281111"/>
                  <a:pt x="40625" y="6687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олилиния: фигура 27">
            <a:extLst/>
          </p:cNvPr>
          <p:cNvSpPr/>
          <p:nvPr/>
        </p:nvSpPr>
        <p:spPr>
          <a:xfrm>
            <a:off x="457202" y="3657602"/>
            <a:ext cx="2333625" cy="809625"/>
          </a:xfrm>
          <a:custGeom>
            <a:avLst/>
            <a:gdLst>
              <a:gd name="connsiteX0" fmla="*/ 405000 w 2806607"/>
              <a:gd name="connsiteY0" fmla="*/ 0 h 810000"/>
              <a:gd name="connsiteX1" fmla="*/ 2799388 w 2806607"/>
              <a:gd name="connsiteY1" fmla="*/ 0 h 810000"/>
              <a:gd name="connsiteX2" fmla="*/ 2780510 w 2806607"/>
              <a:gd name="connsiteY2" fmla="*/ 123696 h 810000"/>
              <a:gd name="connsiteX3" fmla="*/ 2767500 w 2806607"/>
              <a:gd name="connsiteY3" fmla="*/ 381351 h 810000"/>
              <a:gd name="connsiteX4" fmla="*/ 2780510 w 2806607"/>
              <a:gd name="connsiteY4" fmla="*/ 639006 h 810000"/>
              <a:gd name="connsiteX5" fmla="*/ 2806607 w 2806607"/>
              <a:gd name="connsiteY5" fmla="*/ 810000 h 810000"/>
              <a:gd name="connsiteX6" fmla="*/ 405000 w 2806607"/>
              <a:gd name="connsiteY6" fmla="*/ 810000 h 810000"/>
              <a:gd name="connsiteX7" fmla="*/ 0 w 2806607"/>
              <a:gd name="connsiteY7" fmla="*/ 405000 h 810000"/>
              <a:gd name="connsiteX8" fmla="*/ 405000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405000" y="0"/>
                </a:moveTo>
                <a:lnTo>
                  <a:pt x="2799388" y="0"/>
                </a:lnTo>
                <a:lnTo>
                  <a:pt x="2780510" y="123696"/>
                </a:lnTo>
                <a:cubicBezTo>
                  <a:pt x="2771907" y="208410"/>
                  <a:pt x="2767500" y="294366"/>
                  <a:pt x="2767500" y="381351"/>
                </a:cubicBezTo>
                <a:cubicBezTo>
                  <a:pt x="2767500" y="468336"/>
                  <a:pt x="2771907" y="554291"/>
                  <a:pt x="2780510" y="639006"/>
                </a:cubicBezTo>
                <a:lnTo>
                  <a:pt x="2806607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Полилиния: фигура 26">
            <a:extLst/>
          </p:cNvPr>
          <p:cNvSpPr/>
          <p:nvPr/>
        </p:nvSpPr>
        <p:spPr>
          <a:xfrm>
            <a:off x="6324600" y="3657602"/>
            <a:ext cx="2286000" cy="809625"/>
          </a:xfrm>
          <a:custGeom>
            <a:avLst/>
            <a:gdLst>
              <a:gd name="connsiteX0" fmla="*/ 7219 w 2806607"/>
              <a:gd name="connsiteY0" fmla="*/ 0 h 810000"/>
              <a:gd name="connsiteX1" fmla="*/ 2401607 w 2806607"/>
              <a:gd name="connsiteY1" fmla="*/ 0 h 810000"/>
              <a:gd name="connsiteX2" fmla="*/ 2806607 w 2806607"/>
              <a:gd name="connsiteY2" fmla="*/ 405000 h 810000"/>
              <a:gd name="connsiteX3" fmla="*/ 2401607 w 2806607"/>
              <a:gd name="connsiteY3" fmla="*/ 810000 h 810000"/>
              <a:gd name="connsiteX4" fmla="*/ 0 w 2806607"/>
              <a:gd name="connsiteY4" fmla="*/ 810000 h 810000"/>
              <a:gd name="connsiteX5" fmla="*/ 26097 w 2806607"/>
              <a:gd name="connsiteY5" fmla="*/ 639006 h 810000"/>
              <a:gd name="connsiteX6" fmla="*/ 39107 w 2806607"/>
              <a:gd name="connsiteY6" fmla="*/ 381351 h 810000"/>
              <a:gd name="connsiteX7" fmla="*/ 26097 w 2806607"/>
              <a:gd name="connsiteY7" fmla="*/ 123696 h 810000"/>
              <a:gd name="connsiteX8" fmla="*/ 7219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7219" y="0"/>
                </a:moveTo>
                <a:lnTo>
                  <a:pt x="2401607" y="0"/>
                </a:lnTo>
                <a:cubicBezTo>
                  <a:pt x="2625282" y="0"/>
                  <a:pt x="2806607" y="181325"/>
                  <a:pt x="2806607" y="405000"/>
                </a:cubicBezTo>
                <a:cubicBezTo>
                  <a:pt x="2806607" y="628675"/>
                  <a:pt x="2625282" y="810000"/>
                  <a:pt x="2401607" y="810000"/>
                </a:cubicBezTo>
                <a:lnTo>
                  <a:pt x="0" y="810000"/>
                </a:lnTo>
                <a:lnTo>
                  <a:pt x="26097" y="639006"/>
                </a:lnTo>
                <a:cubicBezTo>
                  <a:pt x="34700" y="554291"/>
                  <a:pt x="39107" y="468336"/>
                  <a:pt x="39107" y="381351"/>
                </a:cubicBezTo>
                <a:cubicBezTo>
                  <a:pt x="39107" y="294366"/>
                  <a:pt x="34700" y="208410"/>
                  <a:pt x="26097" y="123696"/>
                </a:cubicBezTo>
                <a:lnTo>
                  <a:pt x="721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олилиния: фигура 25">
            <a:extLst/>
          </p:cNvPr>
          <p:cNvSpPr/>
          <p:nvPr/>
        </p:nvSpPr>
        <p:spPr>
          <a:xfrm>
            <a:off x="6096000" y="4572002"/>
            <a:ext cx="2286000" cy="809625"/>
          </a:xfrm>
          <a:custGeom>
            <a:avLst/>
            <a:gdLst>
              <a:gd name="connsiteX0" fmla="*/ 322696 w 2707819"/>
              <a:gd name="connsiteY0" fmla="*/ 0 h 810000"/>
              <a:gd name="connsiteX1" fmla="*/ 2302819 w 2707819"/>
              <a:gd name="connsiteY1" fmla="*/ 0 h 810000"/>
              <a:gd name="connsiteX2" fmla="*/ 2707819 w 2707819"/>
              <a:gd name="connsiteY2" fmla="*/ 405000 h 810000"/>
              <a:gd name="connsiteX3" fmla="*/ 2302819 w 2707819"/>
              <a:gd name="connsiteY3" fmla="*/ 810000 h 810000"/>
              <a:gd name="connsiteX4" fmla="*/ 0 w 2707819"/>
              <a:gd name="connsiteY4" fmla="*/ 810000 h 810000"/>
              <a:gd name="connsiteX5" fmla="*/ 69359 w 2707819"/>
              <a:gd name="connsiteY5" fmla="*/ 695831 h 810000"/>
              <a:gd name="connsiteX6" fmla="*/ 322312 w 2707819"/>
              <a:gd name="connsiteY6" fmla="*/ 2517 h 810000"/>
              <a:gd name="connsiteX7" fmla="*/ 322696 w 270781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819" h="810000">
                <a:moveTo>
                  <a:pt x="322696" y="0"/>
                </a:moveTo>
                <a:lnTo>
                  <a:pt x="2302819" y="0"/>
                </a:lnTo>
                <a:cubicBezTo>
                  <a:pt x="2526494" y="0"/>
                  <a:pt x="2707819" y="181325"/>
                  <a:pt x="2707819" y="405000"/>
                </a:cubicBezTo>
                <a:cubicBezTo>
                  <a:pt x="2707819" y="628675"/>
                  <a:pt x="2526494" y="810000"/>
                  <a:pt x="2302819" y="810000"/>
                </a:cubicBezTo>
                <a:lnTo>
                  <a:pt x="0" y="810000"/>
                </a:lnTo>
                <a:lnTo>
                  <a:pt x="69359" y="695831"/>
                </a:lnTo>
                <a:cubicBezTo>
                  <a:pt x="185741" y="481590"/>
                  <a:pt x="271959" y="248586"/>
                  <a:pt x="322312" y="2517"/>
                </a:cubicBezTo>
                <a:lnTo>
                  <a:pt x="322696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олилиния: фигура 24">
            <a:extLst/>
          </p:cNvPr>
          <p:cNvSpPr/>
          <p:nvPr/>
        </p:nvSpPr>
        <p:spPr>
          <a:xfrm>
            <a:off x="685800" y="4572002"/>
            <a:ext cx="2390775" cy="809625"/>
          </a:xfrm>
          <a:custGeom>
            <a:avLst/>
            <a:gdLst>
              <a:gd name="connsiteX0" fmla="*/ 405000 w 2680723"/>
              <a:gd name="connsiteY0" fmla="*/ 0 h 810000"/>
              <a:gd name="connsiteX1" fmla="*/ 2357305 w 2680723"/>
              <a:gd name="connsiteY1" fmla="*/ 0 h 810000"/>
              <a:gd name="connsiteX2" fmla="*/ 2357447 w 2680723"/>
              <a:gd name="connsiteY2" fmla="*/ 931 h 810000"/>
              <a:gd name="connsiteX3" fmla="*/ 2610400 w 2680723"/>
              <a:gd name="connsiteY3" fmla="*/ 694245 h 810000"/>
              <a:gd name="connsiteX4" fmla="*/ 2680723 w 2680723"/>
              <a:gd name="connsiteY4" fmla="*/ 810000 h 810000"/>
              <a:gd name="connsiteX5" fmla="*/ 405000 w 2680723"/>
              <a:gd name="connsiteY5" fmla="*/ 810000 h 810000"/>
              <a:gd name="connsiteX6" fmla="*/ 0 w 2680723"/>
              <a:gd name="connsiteY6" fmla="*/ 405000 h 810000"/>
              <a:gd name="connsiteX7" fmla="*/ 405000 w 2680723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723" h="810000">
                <a:moveTo>
                  <a:pt x="405000" y="0"/>
                </a:moveTo>
                <a:lnTo>
                  <a:pt x="2357305" y="0"/>
                </a:lnTo>
                <a:lnTo>
                  <a:pt x="2357447" y="931"/>
                </a:lnTo>
                <a:cubicBezTo>
                  <a:pt x="2407800" y="247000"/>
                  <a:pt x="2494018" y="480004"/>
                  <a:pt x="2610400" y="694245"/>
                </a:cubicBezTo>
                <a:lnTo>
                  <a:pt x="268072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Полилиния: фигура 23">
            <a:extLst/>
          </p:cNvPr>
          <p:cNvSpPr/>
          <p:nvPr/>
        </p:nvSpPr>
        <p:spPr>
          <a:xfrm>
            <a:off x="1066804" y="5486402"/>
            <a:ext cx="2740025" cy="809625"/>
          </a:xfrm>
          <a:custGeom>
            <a:avLst/>
            <a:gdLst>
              <a:gd name="connsiteX0" fmla="*/ 405000 w 3146328"/>
              <a:gd name="connsiteY0" fmla="*/ 0 h 810000"/>
              <a:gd name="connsiteX1" fmla="*/ 2267034 w 3146328"/>
              <a:gd name="connsiteY1" fmla="*/ 0 h 810000"/>
              <a:gd name="connsiteX2" fmla="*/ 2275376 w 3146328"/>
              <a:gd name="connsiteY2" fmla="*/ 13731 h 810000"/>
              <a:gd name="connsiteX3" fmla="*/ 2956044 w 3146328"/>
              <a:gd name="connsiteY3" fmla="*/ 694399 h 810000"/>
              <a:gd name="connsiteX4" fmla="*/ 3146328 w 3146328"/>
              <a:gd name="connsiteY4" fmla="*/ 810000 h 810000"/>
              <a:gd name="connsiteX5" fmla="*/ 405000 w 3146328"/>
              <a:gd name="connsiteY5" fmla="*/ 810000 h 810000"/>
              <a:gd name="connsiteX6" fmla="*/ 0 w 3146328"/>
              <a:gd name="connsiteY6" fmla="*/ 405000 h 810000"/>
              <a:gd name="connsiteX7" fmla="*/ 405000 w 314632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328" h="810000">
                <a:moveTo>
                  <a:pt x="405000" y="0"/>
                </a:moveTo>
                <a:lnTo>
                  <a:pt x="2267034" y="0"/>
                </a:lnTo>
                <a:lnTo>
                  <a:pt x="2275376" y="13731"/>
                </a:lnTo>
                <a:cubicBezTo>
                  <a:pt x="2456521" y="281861"/>
                  <a:pt x="2687914" y="513254"/>
                  <a:pt x="2956044" y="694399"/>
                </a:cubicBezTo>
                <a:lnTo>
                  <a:pt x="3146328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олилиния: фигура 22">
            <a:extLst/>
          </p:cNvPr>
          <p:cNvSpPr/>
          <p:nvPr/>
        </p:nvSpPr>
        <p:spPr>
          <a:xfrm>
            <a:off x="5334000" y="5486402"/>
            <a:ext cx="2743200" cy="809625"/>
          </a:xfrm>
          <a:custGeom>
            <a:avLst/>
            <a:gdLst>
              <a:gd name="connsiteX0" fmla="*/ 885049 w 3155449"/>
              <a:gd name="connsiteY0" fmla="*/ 0 h 810000"/>
              <a:gd name="connsiteX1" fmla="*/ 2750449 w 3155449"/>
              <a:gd name="connsiteY1" fmla="*/ 0 h 810000"/>
              <a:gd name="connsiteX2" fmla="*/ 3155449 w 3155449"/>
              <a:gd name="connsiteY2" fmla="*/ 405000 h 810000"/>
              <a:gd name="connsiteX3" fmla="*/ 2750449 w 3155449"/>
              <a:gd name="connsiteY3" fmla="*/ 810000 h 810000"/>
              <a:gd name="connsiteX4" fmla="*/ 0 w 3155449"/>
              <a:gd name="connsiteY4" fmla="*/ 810000 h 810000"/>
              <a:gd name="connsiteX5" fmla="*/ 199405 w 3155449"/>
              <a:gd name="connsiteY5" fmla="*/ 688858 h 810000"/>
              <a:gd name="connsiteX6" fmla="*/ 880073 w 3155449"/>
              <a:gd name="connsiteY6" fmla="*/ 8190 h 810000"/>
              <a:gd name="connsiteX7" fmla="*/ 885049 w 315544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449" h="810000">
                <a:moveTo>
                  <a:pt x="885049" y="0"/>
                </a:moveTo>
                <a:lnTo>
                  <a:pt x="2750449" y="0"/>
                </a:lnTo>
                <a:cubicBezTo>
                  <a:pt x="2974124" y="0"/>
                  <a:pt x="3155449" y="181325"/>
                  <a:pt x="3155449" y="405000"/>
                </a:cubicBezTo>
                <a:cubicBezTo>
                  <a:pt x="3155449" y="628675"/>
                  <a:pt x="2974124" y="810000"/>
                  <a:pt x="2750449" y="810000"/>
                </a:cubicBezTo>
                <a:lnTo>
                  <a:pt x="0" y="810000"/>
                </a:lnTo>
                <a:lnTo>
                  <a:pt x="199405" y="688858"/>
                </a:lnTo>
                <a:cubicBezTo>
                  <a:pt x="467535" y="507713"/>
                  <a:pt x="698928" y="276320"/>
                  <a:pt x="880073" y="8190"/>
                </a:cubicBezTo>
                <a:lnTo>
                  <a:pt x="88504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99" name="TextBox 81"/>
          <p:cNvSpPr txBox="1">
            <a:spLocks noChangeArrowheads="1"/>
          </p:cNvSpPr>
          <p:nvPr/>
        </p:nvSpPr>
        <p:spPr bwMode="auto">
          <a:xfrm>
            <a:off x="1524000" y="2057404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Образование</a:t>
            </a:r>
          </a:p>
        </p:txBody>
      </p:sp>
      <p:sp>
        <p:nvSpPr>
          <p:cNvPr id="19501" name="Rectangle 3"/>
          <p:cNvSpPr txBox="1">
            <a:spLocks noChangeArrowheads="1"/>
          </p:cNvSpPr>
          <p:nvPr/>
        </p:nvSpPr>
        <p:spPr bwMode="auto">
          <a:xfrm>
            <a:off x="0" y="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19502" name="TextBox 98"/>
          <p:cNvSpPr txBox="1">
            <a:spLocks noChangeArrowheads="1"/>
          </p:cNvSpPr>
          <p:nvPr/>
        </p:nvSpPr>
        <p:spPr bwMode="auto">
          <a:xfrm>
            <a:off x="2971800" y="20574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 </a:t>
            </a:r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389,8 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03" name="TextBox 99"/>
          <p:cNvSpPr txBox="1">
            <a:spLocks noChangeArrowheads="1"/>
          </p:cNvSpPr>
          <p:nvPr/>
        </p:nvSpPr>
        <p:spPr bwMode="auto">
          <a:xfrm>
            <a:off x="5638800" y="1828800"/>
            <a:ext cx="2362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Общегосударственные вопросы</a:t>
            </a:r>
          </a:p>
          <a:p>
            <a:pPr algn="ctr"/>
            <a:endParaRPr lang="ru-RU" alt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Oval 108"/>
          <p:cNvSpPr/>
          <p:nvPr/>
        </p:nvSpPr>
        <p:spPr>
          <a:xfrm>
            <a:off x="3733800" y="3352800"/>
            <a:ext cx="1676400" cy="1676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9505" name="TextBox 102"/>
          <p:cNvSpPr txBox="1">
            <a:spLocks noChangeArrowheads="1"/>
          </p:cNvSpPr>
          <p:nvPr/>
        </p:nvSpPr>
        <p:spPr bwMode="auto">
          <a:xfrm>
            <a:off x="1219200" y="289560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Социальная политика</a:t>
            </a:r>
          </a:p>
        </p:txBody>
      </p:sp>
      <p:sp>
        <p:nvSpPr>
          <p:cNvPr id="19506" name="TextBox 103"/>
          <p:cNvSpPr txBox="1">
            <a:spLocks noChangeArrowheads="1"/>
          </p:cNvSpPr>
          <p:nvPr/>
        </p:nvSpPr>
        <p:spPr bwMode="auto">
          <a:xfrm>
            <a:off x="1600200" y="5486400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Средства массовой информации </a:t>
            </a:r>
          </a:p>
        </p:txBody>
      </p:sp>
      <p:sp>
        <p:nvSpPr>
          <p:cNvPr id="19507" name="TextBox 104"/>
          <p:cNvSpPr txBox="1">
            <a:spLocks noChangeArrowheads="1"/>
          </p:cNvSpPr>
          <p:nvPr/>
        </p:nvSpPr>
        <p:spPr bwMode="auto">
          <a:xfrm>
            <a:off x="762000" y="3657600"/>
            <a:ext cx="1828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Физическая культура 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и спорт</a:t>
            </a:r>
          </a:p>
        </p:txBody>
      </p:sp>
      <p:sp>
        <p:nvSpPr>
          <p:cNvPr id="19508" name="TextBox 105"/>
          <p:cNvSpPr txBox="1">
            <a:spLocks noChangeArrowheads="1"/>
          </p:cNvSpPr>
          <p:nvPr/>
        </p:nvSpPr>
        <p:spPr bwMode="auto">
          <a:xfrm>
            <a:off x="6553200" y="37338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Национальная экономика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09" name="TextBox 106"/>
          <p:cNvSpPr txBox="1">
            <a:spLocks noChangeArrowheads="1"/>
          </p:cNvSpPr>
          <p:nvPr/>
        </p:nvSpPr>
        <p:spPr bwMode="auto">
          <a:xfrm>
            <a:off x="6096000" y="5410202"/>
            <a:ext cx="213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Национальная безопасность  и правоохранительная деятельность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10" name="TextBox 107"/>
          <p:cNvSpPr txBox="1">
            <a:spLocks noChangeArrowheads="1"/>
          </p:cNvSpPr>
          <p:nvPr/>
        </p:nvSpPr>
        <p:spPr bwMode="auto">
          <a:xfrm>
            <a:off x="6477000" y="2819400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Жилищно-коммунальное хозяйство</a:t>
            </a:r>
          </a:p>
        </p:txBody>
      </p:sp>
      <p:sp>
        <p:nvSpPr>
          <p:cNvPr id="19511" name="TextBox 108"/>
          <p:cNvSpPr txBox="1">
            <a:spLocks noChangeArrowheads="1"/>
          </p:cNvSpPr>
          <p:nvPr/>
        </p:nvSpPr>
        <p:spPr bwMode="auto">
          <a:xfrm>
            <a:off x="6172200" y="46482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Национальная </a:t>
            </a:r>
            <a:endParaRPr lang="ru-RU" altLang="ru-RU" sz="1400" b="1" dirty="0" smtClean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оборона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12" name="TextBox 109"/>
          <p:cNvSpPr txBox="1">
            <a:spLocks noChangeArrowheads="1"/>
          </p:cNvSpPr>
          <p:nvPr/>
        </p:nvSpPr>
        <p:spPr bwMode="auto">
          <a:xfrm>
            <a:off x="3733800" y="38862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Montserrat Medium" pitchFamily="2" charset="-52"/>
                <a:cs typeface="Tahoma" pitchFamily="34" charset="0"/>
              </a:rPr>
              <a:t>4 587,2 </a:t>
            </a:r>
            <a:endParaRPr lang="ru-RU" altLang="ru-RU" sz="2000" b="1" dirty="0">
              <a:solidFill>
                <a:srgbClr val="002060"/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19513" name="TextBox 110"/>
          <p:cNvSpPr txBox="1">
            <a:spLocks noChangeArrowheads="1"/>
          </p:cNvSpPr>
          <p:nvPr/>
        </p:nvSpPr>
        <p:spPr bwMode="auto">
          <a:xfrm>
            <a:off x="1143000" y="472440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Культура</a:t>
            </a:r>
          </a:p>
          <a:p>
            <a:pPr algn="ctr"/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19514" name="TextBox 111"/>
          <p:cNvSpPr txBox="1">
            <a:spLocks noChangeArrowheads="1"/>
          </p:cNvSpPr>
          <p:nvPr/>
        </p:nvSpPr>
        <p:spPr bwMode="auto">
          <a:xfrm>
            <a:off x="2590800" y="29718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203,0 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15" name="TextBox 112"/>
          <p:cNvSpPr txBox="1">
            <a:spLocks noChangeArrowheads="1"/>
          </p:cNvSpPr>
          <p:nvPr/>
        </p:nvSpPr>
        <p:spPr bwMode="auto">
          <a:xfrm>
            <a:off x="4648200" y="56388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8,6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16" name="TextBox 113"/>
          <p:cNvSpPr txBox="1">
            <a:spLocks noChangeArrowheads="1"/>
          </p:cNvSpPr>
          <p:nvPr/>
        </p:nvSpPr>
        <p:spPr bwMode="auto">
          <a:xfrm>
            <a:off x="2362200" y="38862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192,1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17" name="TextBox 114"/>
          <p:cNvSpPr txBox="1">
            <a:spLocks noChangeArrowheads="1"/>
          </p:cNvSpPr>
          <p:nvPr/>
        </p:nvSpPr>
        <p:spPr bwMode="auto">
          <a:xfrm>
            <a:off x="2590800" y="48006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291,8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18" name="TextBox 115"/>
          <p:cNvSpPr txBox="1">
            <a:spLocks noChangeArrowheads="1"/>
          </p:cNvSpPr>
          <p:nvPr/>
        </p:nvSpPr>
        <p:spPr bwMode="auto">
          <a:xfrm>
            <a:off x="2971800" y="56388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18,4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19" name="TextBox 117"/>
          <p:cNvSpPr txBox="1">
            <a:spLocks noChangeArrowheads="1"/>
          </p:cNvSpPr>
          <p:nvPr/>
        </p:nvSpPr>
        <p:spPr bwMode="auto">
          <a:xfrm>
            <a:off x="5029200" y="29718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718,3</a:t>
            </a:r>
          </a:p>
        </p:txBody>
      </p:sp>
      <p:sp>
        <p:nvSpPr>
          <p:cNvPr id="19520" name="TextBox 118"/>
          <p:cNvSpPr txBox="1">
            <a:spLocks noChangeArrowheads="1"/>
          </p:cNvSpPr>
          <p:nvPr/>
        </p:nvSpPr>
        <p:spPr bwMode="auto">
          <a:xfrm>
            <a:off x="4648200" y="20574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473,9 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21" name="TextBox 119"/>
          <p:cNvSpPr txBox="1">
            <a:spLocks noChangeArrowheads="1"/>
          </p:cNvSpPr>
          <p:nvPr/>
        </p:nvSpPr>
        <p:spPr bwMode="auto">
          <a:xfrm>
            <a:off x="5029200" y="48006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4,9 </a:t>
            </a:r>
            <a:endParaRPr lang="ru-RU" altLang="ru-RU" sz="14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9522" name="TextBox 120"/>
          <p:cNvSpPr txBox="1">
            <a:spLocks noChangeArrowheads="1"/>
          </p:cNvSpPr>
          <p:nvPr/>
        </p:nvSpPr>
        <p:spPr bwMode="auto">
          <a:xfrm>
            <a:off x="5181600" y="38862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286,4</a:t>
            </a:r>
            <a:r>
              <a:rPr lang="ru-RU" altLang="ru-RU" sz="1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 </a:t>
            </a:r>
            <a:endParaRPr lang="ru-RU" altLang="ru-RU" sz="12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ahoma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0" y="3048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КОНСОЛИДИРОВАННЫЙ БЮДЖЕТ </a:t>
            </a:r>
            <a:r>
              <a:rPr lang="ru-RU" sz="18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РАЙОНА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0" y="91440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РАСХОДЫ (</a:t>
            </a:r>
            <a:r>
              <a:rPr lang="ru-RU" sz="1800" b="1" dirty="0" err="1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млн</a:t>
            </a:r>
            <a:r>
              <a:rPr lang="ru-RU" sz="18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руб.) </a:t>
            </a:r>
            <a:endParaRPr lang="ru-RU" sz="18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/>
          <p:nvPr/>
        </p:nvGrpSpPr>
        <p:grpSpPr>
          <a:xfrm>
            <a:off x="2590800" y="2057400"/>
            <a:ext cx="6096000" cy="609600"/>
            <a:chOff x="4511149" y="3060125"/>
            <a:chExt cx="9409384" cy="914400"/>
          </a:xfrm>
          <a:solidFill>
            <a:schemeClr val="bg1">
              <a:lumMod val="85000"/>
            </a:schemeClr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>
              <a:off x="4511149" y="3060125"/>
              <a:ext cx="3070750" cy="914400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</a:rPr>
                <a:t>2021 </a:t>
              </a:r>
            </a:p>
            <a:p>
              <a:pPr algn="ctr"/>
              <a:r>
                <a:rPr lang="ru-RU" sz="1600" b="1" dirty="0" smtClean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</a:rPr>
                <a:t>план, </a:t>
              </a:r>
              <a:r>
                <a:rPr lang="ru-RU" sz="1600" b="1" dirty="0" err="1" smtClean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</a:rPr>
                <a:t>млн</a:t>
              </a:r>
              <a:r>
                <a:rPr lang="ru-RU" sz="1600" b="1" dirty="0" smtClean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</a:rPr>
                <a:t> руб.</a:t>
              </a:r>
              <a:endPara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endParaRPr>
            </a:p>
          </p:txBody>
        </p:sp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7562849" y="3060125"/>
              <a:ext cx="3188367" cy="914400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</a:rPr>
                <a:t>2021</a:t>
              </a:r>
            </a:p>
            <a:p>
              <a:pPr algn="ctr"/>
              <a:r>
                <a:rPr lang="ru-RU" sz="1600" b="1" dirty="0" smtClean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</a:rPr>
                <a:t>факт, </a:t>
              </a:r>
              <a:r>
                <a:rPr lang="ru-RU" sz="1600" b="1" dirty="0" err="1" smtClean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</a:rPr>
                <a:t>млн</a:t>
              </a:r>
              <a:r>
                <a:rPr lang="ru-RU" sz="1600" b="1" dirty="0" smtClean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</a:rPr>
                <a:t> руб.</a:t>
              </a:r>
              <a:endPara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endParaRPr>
            </a:p>
          </p:txBody>
        </p:sp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10732166" y="3060125"/>
              <a:ext cx="3188367" cy="914400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</a:rPr>
                <a:t>% </a:t>
              </a:r>
              <a:r>
                <a:rPr lang="ru-RU" sz="1600" b="1" dirty="0" smtClean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</a:rPr>
                <a:t>исполнения от плана </a:t>
              </a:r>
              <a:endPara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endParaRPr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2175499"/>
              </p:ext>
            </p:extLst>
          </p:nvPr>
        </p:nvGraphicFramePr>
        <p:xfrm>
          <a:off x="457200" y="2639665"/>
          <a:ext cx="8229600" cy="1889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33601">
                  <a:extLst>
                    <a:ext uri="{9D8B030D-6E8A-4147-A177-3AD203B41FA5}">
                      <a16:colId xmlns:a16="http://schemas.microsoft.com/office/drawing/2014/main" xmlns="" val="3619699177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xmlns="" val="1907564720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xmlns="" val="2426607459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xmlns="" val="2204715039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endParaRPr lang="ru-RU" sz="1600" u="none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u="none" kern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Montserrat Medium" pitchFamily="2" charset="-52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endParaRPr lang="ru-RU" sz="16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u="none" kern="1200" dirty="0" smtClean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360,4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u="none" kern="1200" dirty="0" smtClean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597,3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107,1</a:t>
                      </a:r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1428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kern="1200" dirty="0">
                          <a:latin typeface="Montserrat Medium" pitchFamily="2" charset="-52"/>
                          <a:cs typeface="Arial" panose="020B0604020202020204" pitchFamily="34" charset="0"/>
                        </a:rPr>
                        <a:t>Налоговые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u="none" kern="1200" dirty="0">
                          <a:latin typeface="Montserrat Medium" pitchFamily="2" charset="-52"/>
                          <a:cs typeface="Arial" panose="020B0604020202020204" pitchFamily="34" charset="0"/>
                        </a:rPr>
                        <a:t>и неналоговые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kern="1200" dirty="0" smtClean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771,5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u="none" kern="1200" dirty="0" smtClean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045,0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135,4</a:t>
                      </a:r>
                    </a:p>
                  </a:txBody>
                  <a:tcPr marL="45720" marR="4572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605274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algn="ctr"/>
                      <a:r>
                        <a:rPr lang="ru-RU" sz="1600" u="none" kern="1200" dirty="0" smtClean="0">
                          <a:latin typeface="Montserrat Medium" pitchFamily="2" charset="-52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600" u="none" kern="1200" dirty="0" smtClean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588,9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600" u="none" kern="1200" dirty="0" smtClean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552,3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98,6</a:t>
                      </a:r>
                    </a:p>
                  </a:txBody>
                  <a:tcPr marL="45720" marR="4572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76712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6367888"/>
              </p:ext>
            </p:extLst>
          </p:nvPr>
        </p:nvGraphicFramePr>
        <p:xfrm>
          <a:off x="457200" y="4495800"/>
          <a:ext cx="8229600" cy="792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361969917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190756472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42660745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204715039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endParaRPr lang="ru-RU" sz="1600" u="none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u="none" kern="12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Montserrat Medium" pitchFamily="2" charset="-52"/>
                          <a:cs typeface="Arial" panose="020B0604020202020204" pitchFamily="34" charset="0"/>
                        </a:rPr>
                        <a:t>Расходы</a:t>
                      </a:r>
                    </a:p>
                    <a:p>
                      <a:endParaRPr lang="ru-RU" sz="16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u="none" kern="1200" dirty="0" smtClean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623,4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u="none" kern="1200" dirty="0" smtClean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409,7</a:t>
                      </a:r>
                      <a:endParaRPr lang="ru-RU" sz="1600" u="none" kern="1200" dirty="0">
                        <a:solidFill>
                          <a:srgbClr val="000000"/>
                        </a:solidFill>
                        <a:latin typeface="Montserrat Medium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u="none" kern="1200" dirty="0">
                          <a:solidFill>
                            <a:srgbClr val="000000"/>
                          </a:solidFill>
                          <a:latin typeface="Montserrat Medium" pitchFamily="2" charset="-52"/>
                          <a:ea typeface="+mn-ea"/>
                          <a:cs typeface="Arial" panose="020B0604020202020204" pitchFamily="34" charset="0"/>
                        </a:rPr>
                        <a:t>94,1</a:t>
                      </a:r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142866"/>
                  </a:ext>
                </a:extLst>
              </a:tr>
            </a:tbl>
          </a:graphicData>
        </a:graphic>
      </p:graphicFrame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3048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БЮДЖЕТ  КИРОВСКОГО  РАЙОНА 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0" y="304800"/>
            <a:ext cx="7505700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ОБРАЗОВАНИЕ 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20485" name="Заголовок 6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315200" cy="1066800"/>
          </a:xfrm>
        </p:spPr>
        <p:txBody>
          <a:bodyPr/>
          <a:lstStyle/>
          <a:p>
            <a:pPr algn="ctr">
              <a:lnSpc>
                <a:spcPts val="24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СИСТЕМА ОБРАЗОВАНИЯ ПРЕДСТАВЛЕНА  </a:t>
            </a:r>
            <a:br>
              <a:rPr lang="ru-RU" sz="1800" b="1" dirty="0" smtClean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40</a:t>
            </a:r>
            <a:r>
              <a:rPr lang="ru-RU" sz="1800" b="1" dirty="0" smtClean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МУНИЦИПАЛЬНЫМИ ОБРАЗОВАТЕЛЬНЫМИ УЧРЕЖДЕНИЯМИ </a:t>
            </a:r>
          </a:p>
        </p:txBody>
      </p:sp>
      <p:sp>
        <p:nvSpPr>
          <p:cNvPr id="10" name="Freeform 77"/>
          <p:cNvSpPr>
            <a:spLocks/>
          </p:cNvSpPr>
          <p:nvPr/>
        </p:nvSpPr>
        <p:spPr bwMode="auto">
          <a:xfrm>
            <a:off x="2209800" y="2667000"/>
            <a:ext cx="2133600" cy="2057400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2147483647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0 w 819"/>
              <a:gd name="T41" fmla="*/ 2147483647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19"/>
              <a:gd name="T88" fmla="*/ 0 h 819"/>
              <a:gd name="T89" fmla="*/ 819 w 819"/>
              <a:gd name="T90" fmla="*/ 819 h 8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06666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76"/>
          <p:cNvSpPr>
            <a:spLocks/>
          </p:cNvSpPr>
          <p:nvPr/>
        </p:nvSpPr>
        <p:spPr bwMode="auto">
          <a:xfrm>
            <a:off x="3810000" y="3200400"/>
            <a:ext cx="2057400" cy="2057400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0 h 819"/>
              <a:gd name="T28" fmla="*/ 2147483647 w 819"/>
              <a:gd name="T29" fmla="*/ 0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0 h 819"/>
              <a:gd name="T40" fmla="*/ 0 w 819"/>
              <a:gd name="T41" fmla="*/ 0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19"/>
              <a:gd name="T88" fmla="*/ 0 h 819"/>
              <a:gd name="T89" fmla="*/ 819 w 819"/>
              <a:gd name="T90" fmla="*/ 819 h 8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008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77"/>
          <p:cNvSpPr>
            <a:spLocks/>
          </p:cNvSpPr>
          <p:nvPr/>
        </p:nvSpPr>
        <p:spPr bwMode="auto">
          <a:xfrm>
            <a:off x="5334000" y="2667000"/>
            <a:ext cx="2133600" cy="2057400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2147483647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0 w 819"/>
              <a:gd name="T41" fmla="*/ 2147483647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19"/>
              <a:gd name="T88" fmla="*/ 0 h 819"/>
              <a:gd name="T89" fmla="*/ 819 w 819"/>
              <a:gd name="T90" fmla="*/ 819 h 8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1676400" y="4800600"/>
            <a:ext cx="18526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Организации дошкольного образования</a:t>
            </a: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5 111 </a:t>
            </a:r>
            <a:r>
              <a:rPr lang="ru-RU" alt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чел</a:t>
            </a:r>
            <a:r>
              <a:rPr lang="ru-RU" alt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.</a:t>
            </a:r>
            <a:endParaRPr lang="ru-RU" alt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3276600" y="57150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Общеобразовательные организации</a:t>
            </a: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9 376 </a:t>
            </a:r>
            <a:r>
              <a:rPr lang="ru-RU" alt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чел</a:t>
            </a:r>
            <a:r>
              <a:rPr lang="ru-RU" alt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.</a:t>
            </a:r>
            <a:endParaRPr lang="ru-RU" alt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20491" name="TextBox 15"/>
          <p:cNvSpPr txBox="1">
            <a:spLocks noChangeArrowheads="1"/>
          </p:cNvSpPr>
          <p:nvPr/>
        </p:nvSpPr>
        <p:spPr bwMode="auto">
          <a:xfrm>
            <a:off x="5534140" y="4786829"/>
            <a:ext cx="20858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Организации дополнительного образования</a:t>
            </a: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10 410 </a:t>
            </a:r>
            <a:r>
              <a:rPr lang="ru-RU" alt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чел</a:t>
            </a:r>
            <a:r>
              <a:rPr lang="ru-RU" alt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.</a:t>
            </a:r>
            <a:r>
              <a:rPr lang="ru-RU" altLang="ru-RU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endParaRPr lang="ru-RU" altLang="ru-RU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20492" name="TextBox 16"/>
          <p:cNvSpPr txBox="1">
            <a:spLocks noChangeArrowheads="1"/>
          </p:cNvSpPr>
          <p:nvPr/>
        </p:nvSpPr>
        <p:spPr bwMode="auto">
          <a:xfrm>
            <a:off x="2286000" y="3581402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19</a:t>
            </a:r>
          </a:p>
        </p:txBody>
      </p:sp>
      <p:sp>
        <p:nvSpPr>
          <p:cNvPr id="20493" name="TextBox 17"/>
          <p:cNvSpPr txBox="1">
            <a:spLocks noChangeArrowheads="1"/>
          </p:cNvSpPr>
          <p:nvPr/>
        </p:nvSpPr>
        <p:spPr bwMode="auto">
          <a:xfrm>
            <a:off x="3886200" y="3581402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15</a:t>
            </a:r>
          </a:p>
        </p:txBody>
      </p:sp>
      <p:sp>
        <p:nvSpPr>
          <p:cNvPr id="20494" name="TextBox 18"/>
          <p:cNvSpPr txBox="1">
            <a:spLocks noChangeArrowheads="1"/>
          </p:cNvSpPr>
          <p:nvPr/>
        </p:nvSpPr>
        <p:spPr bwMode="auto">
          <a:xfrm>
            <a:off x="5410200" y="3581402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6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Рисунок 40" descr="Y:\1ЭКОНОМИКА\2021\Карта кировский район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057400"/>
            <a:ext cx="34290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0" y="1447800"/>
            <a:ext cx="4559300" cy="4343400"/>
            <a:chOff x="3457576" y="1375626"/>
            <a:chExt cx="2243278" cy="223325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457576" y="1375626"/>
              <a:ext cx="1230991" cy="1104382"/>
            </a:xfrm>
            <a:custGeom>
              <a:avLst/>
              <a:gdLst>
                <a:gd name="T0" fmla="*/ 102 w 1498"/>
                <a:gd name="T1" fmla="*/ 1272 h 1344"/>
                <a:gd name="T2" fmla="*/ 130 w 1498"/>
                <a:gd name="T3" fmla="*/ 1220 h 1344"/>
                <a:gd name="T4" fmla="*/ 182 w 1498"/>
                <a:gd name="T5" fmla="*/ 1192 h 1344"/>
                <a:gd name="T6" fmla="*/ 224 w 1498"/>
                <a:gd name="T7" fmla="*/ 1192 h 1344"/>
                <a:gd name="T8" fmla="*/ 274 w 1498"/>
                <a:gd name="T9" fmla="*/ 1220 h 1344"/>
                <a:gd name="T10" fmla="*/ 302 w 1498"/>
                <a:gd name="T11" fmla="*/ 1272 h 1344"/>
                <a:gd name="T12" fmla="*/ 304 w 1498"/>
                <a:gd name="T13" fmla="*/ 1306 h 1344"/>
                <a:gd name="T14" fmla="*/ 290 w 1498"/>
                <a:gd name="T15" fmla="*/ 1344 h 1344"/>
                <a:gd name="T16" fmla="*/ 410 w 1498"/>
                <a:gd name="T17" fmla="*/ 1296 h 1344"/>
                <a:gd name="T18" fmla="*/ 428 w 1498"/>
                <a:gd name="T19" fmla="*/ 1156 h 1344"/>
                <a:gd name="T20" fmla="*/ 468 w 1498"/>
                <a:gd name="T21" fmla="*/ 1024 h 1344"/>
                <a:gd name="T22" fmla="*/ 524 w 1498"/>
                <a:gd name="T23" fmla="*/ 900 h 1344"/>
                <a:gd name="T24" fmla="*/ 598 w 1498"/>
                <a:gd name="T25" fmla="*/ 786 h 1344"/>
                <a:gd name="T26" fmla="*/ 686 w 1498"/>
                <a:gd name="T27" fmla="*/ 686 h 1344"/>
                <a:gd name="T28" fmla="*/ 786 w 1498"/>
                <a:gd name="T29" fmla="*/ 598 h 1344"/>
                <a:gd name="T30" fmla="*/ 900 w 1498"/>
                <a:gd name="T31" fmla="*/ 524 h 1344"/>
                <a:gd name="T32" fmla="*/ 1024 w 1498"/>
                <a:gd name="T33" fmla="*/ 468 h 1344"/>
                <a:gd name="T34" fmla="*/ 1156 w 1498"/>
                <a:gd name="T35" fmla="*/ 428 h 1344"/>
                <a:gd name="T36" fmla="*/ 1296 w 1498"/>
                <a:gd name="T37" fmla="*/ 410 h 1344"/>
                <a:gd name="T38" fmla="*/ 1344 w 1498"/>
                <a:gd name="T39" fmla="*/ 266 h 1344"/>
                <a:gd name="T40" fmla="*/ 1352 w 1498"/>
                <a:gd name="T41" fmla="*/ 256 h 1344"/>
                <a:gd name="T42" fmla="*/ 1364 w 1498"/>
                <a:gd name="T43" fmla="*/ 258 h 1344"/>
                <a:gd name="T44" fmla="*/ 1404 w 1498"/>
                <a:gd name="T45" fmla="*/ 280 h 1344"/>
                <a:gd name="T46" fmla="*/ 1436 w 1498"/>
                <a:gd name="T47" fmla="*/ 280 h 1344"/>
                <a:gd name="T48" fmla="*/ 1476 w 1498"/>
                <a:gd name="T49" fmla="*/ 258 h 1344"/>
                <a:gd name="T50" fmla="*/ 1496 w 1498"/>
                <a:gd name="T51" fmla="*/ 218 h 1344"/>
                <a:gd name="T52" fmla="*/ 1496 w 1498"/>
                <a:gd name="T53" fmla="*/ 188 h 1344"/>
                <a:gd name="T54" fmla="*/ 1476 w 1498"/>
                <a:gd name="T55" fmla="*/ 148 h 1344"/>
                <a:gd name="T56" fmla="*/ 1436 w 1498"/>
                <a:gd name="T57" fmla="*/ 126 h 1344"/>
                <a:gd name="T58" fmla="*/ 1404 w 1498"/>
                <a:gd name="T59" fmla="*/ 126 h 1344"/>
                <a:gd name="T60" fmla="*/ 1364 w 1498"/>
                <a:gd name="T61" fmla="*/ 148 h 1344"/>
                <a:gd name="T62" fmla="*/ 1352 w 1498"/>
                <a:gd name="T63" fmla="*/ 152 h 1344"/>
                <a:gd name="T64" fmla="*/ 1344 w 1498"/>
                <a:gd name="T65" fmla="*/ 140 h 1344"/>
                <a:gd name="T66" fmla="*/ 1274 w 1498"/>
                <a:gd name="T67" fmla="*/ 2 h 1344"/>
                <a:gd name="T68" fmla="*/ 1074 w 1498"/>
                <a:gd name="T69" fmla="*/ 28 h 1344"/>
                <a:gd name="T70" fmla="*/ 884 w 1498"/>
                <a:gd name="T71" fmla="*/ 84 h 1344"/>
                <a:gd name="T72" fmla="*/ 706 w 1498"/>
                <a:gd name="T73" fmla="*/ 166 h 1344"/>
                <a:gd name="T74" fmla="*/ 542 w 1498"/>
                <a:gd name="T75" fmla="*/ 270 h 1344"/>
                <a:gd name="T76" fmla="*/ 396 w 1498"/>
                <a:gd name="T77" fmla="*/ 396 h 1344"/>
                <a:gd name="T78" fmla="*/ 270 w 1498"/>
                <a:gd name="T79" fmla="*/ 542 h 1344"/>
                <a:gd name="T80" fmla="*/ 166 w 1498"/>
                <a:gd name="T81" fmla="*/ 706 h 1344"/>
                <a:gd name="T82" fmla="*/ 84 w 1498"/>
                <a:gd name="T83" fmla="*/ 884 h 1344"/>
                <a:gd name="T84" fmla="*/ 30 w 1498"/>
                <a:gd name="T85" fmla="*/ 1074 h 1344"/>
                <a:gd name="T86" fmla="*/ 2 w 1498"/>
                <a:gd name="T87" fmla="*/ 1276 h 1344"/>
                <a:gd name="T88" fmla="*/ 116 w 1498"/>
                <a:gd name="T89" fmla="*/ 1344 h 1344"/>
                <a:gd name="T90" fmla="*/ 102 w 1498"/>
                <a:gd name="T91" fmla="*/ 130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8" h="1344">
                  <a:moveTo>
                    <a:pt x="100" y="1292"/>
                  </a:moveTo>
                  <a:lnTo>
                    <a:pt x="100" y="1292"/>
                  </a:lnTo>
                  <a:lnTo>
                    <a:pt x="102" y="1272"/>
                  </a:lnTo>
                  <a:lnTo>
                    <a:pt x="108" y="1252"/>
                  </a:lnTo>
                  <a:lnTo>
                    <a:pt x="118" y="1234"/>
                  </a:lnTo>
                  <a:lnTo>
                    <a:pt x="130" y="1220"/>
                  </a:lnTo>
                  <a:lnTo>
                    <a:pt x="146" y="1208"/>
                  </a:lnTo>
                  <a:lnTo>
                    <a:pt x="164" y="1198"/>
                  </a:lnTo>
                  <a:lnTo>
                    <a:pt x="182" y="1192"/>
                  </a:lnTo>
                  <a:lnTo>
                    <a:pt x="202" y="1190"/>
                  </a:lnTo>
                  <a:lnTo>
                    <a:pt x="202" y="1190"/>
                  </a:lnTo>
                  <a:lnTo>
                    <a:pt x="224" y="1192"/>
                  </a:lnTo>
                  <a:lnTo>
                    <a:pt x="242" y="1198"/>
                  </a:lnTo>
                  <a:lnTo>
                    <a:pt x="260" y="1208"/>
                  </a:lnTo>
                  <a:lnTo>
                    <a:pt x="274" y="1220"/>
                  </a:lnTo>
                  <a:lnTo>
                    <a:pt x="288" y="1234"/>
                  </a:lnTo>
                  <a:lnTo>
                    <a:pt x="296" y="1252"/>
                  </a:lnTo>
                  <a:lnTo>
                    <a:pt x="302" y="1272"/>
                  </a:lnTo>
                  <a:lnTo>
                    <a:pt x="304" y="1292"/>
                  </a:lnTo>
                  <a:lnTo>
                    <a:pt x="304" y="1292"/>
                  </a:lnTo>
                  <a:lnTo>
                    <a:pt x="304" y="1306"/>
                  </a:lnTo>
                  <a:lnTo>
                    <a:pt x="302" y="1320"/>
                  </a:lnTo>
                  <a:lnTo>
                    <a:pt x="296" y="1332"/>
                  </a:lnTo>
                  <a:lnTo>
                    <a:pt x="290" y="1344"/>
                  </a:lnTo>
                  <a:lnTo>
                    <a:pt x="408" y="1344"/>
                  </a:lnTo>
                  <a:lnTo>
                    <a:pt x="408" y="1344"/>
                  </a:lnTo>
                  <a:lnTo>
                    <a:pt x="410" y="1296"/>
                  </a:lnTo>
                  <a:lnTo>
                    <a:pt x="414" y="1248"/>
                  </a:lnTo>
                  <a:lnTo>
                    <a:pt x="420" y="1202"/>
                  </a:lnTo>
                  <a:lnTo>
                    <a:pt x="428" y="1156"/>
                  </a:lnTo>
                  <a:lnTo>
                    <a:pt x="440" y="1112"/>
                  </a:lnTo>
                  <a:lnTo>
                    <a:pt x="452" y="1068"/>
                  </a:lnTo>
                  <a:lnTo>
                    <a:pt x="468" y="1024"/>
                  </a:lnTo>
                  <a:lnTo>
                    <a:pt x="484" y="982"/>
                  </a:lnTo>
                  <a:lnTo>
                    <a:pt x="504" y="940"/>
                  </a:lnTo>
                  <a:lnTo>
                    <a:pt x="524" y="900"/>
                  </a:lnTo>
                  <a:lnTo>
                    <a:pt x="546" y="862"/>
                  </a:lnTo>
                  <a:lnTo>
                    <a:pt x="572" y="824"/>
                  </a:lnTo>
                  <a:lnTo>
                    <a:pt x="598" y="786"/>
                  </a:lnTo>
                  <a:lnTo>
                    <a:pt x="624" y="752"/>
                  </a:lnTo>
                  <a:lnTo>
                    <a:pt x="654" y="718"/>
                  </a:lnTo>
                  <a:lnTo>
                    <a:pt x="686" y="686"/>
                  </a:lnTo>
                  <a:lnTo>
                    <a:pt x="718" y="654"/>
                  </a:lnTo>
                  <a:lnTo>
                    <a:pt x="752" y="624"/>
                  </a:lnTo>
                  <a:lnTo>
                    <a:pt x="786" y="598"/>
                  </a:lnTo>
                  <a:lnTo>
                    <a:pt x="824" y="570"/>
                  </a:lnTo>
                  <a:lnTo>
                    <a:pt x="862" y="546"/>
                  </a:lnTo>
                  <a:lnTo>
                    <a:pt x="900" y="524"/>
                  </a:lnTo>
                  <a:lnTo>
                    <a:pt x="940" y="504"/>
                  </a:lnTo>
                  <a:lnTo>
                    <a:pt x="982" y="484"/>
                  </a:lnTo>
                  <a:lnTo>
                    <a:pt x="1024" y="468"/>
                  </a:lnTo>
                  <a:lnTo>
                    <a:pt x="1066" y="452"/>
                  </a:lnTo>
                  <a:lnTo>
                    <a:pt x="1112" y="440"/>
                  </a:lnTo>
                  <a:lnTo>
                    <a:pt x="1156" y="428"/>
                  </a:lnTo>
                  <a:lnTo>
                    <a:pt x="1202" y="420"/>
                  </a:lnTo>
                  <a:lnTo>
                    <a:pt x="1248" y="414"/>
                  </a:lnTo>
                  <a:lnTo>
                    <a:pt x="1296" y="410"/>
                  </a:lnTo>
                  <a:lnTo>
                    <a:pt x="1344" y="408"/>
                  </a:lnTo>
                  <a:lnTo>
                    <a:pt x="1344" y="266"/>
                  </a:lnTo>
                  <a:lnTo>
                    <a:pt x="1344" y="266"/>
                  </a:lnTo>
                  <a:lnTo>
                    <a:pt x="1346" y="260"/>
                  </a:lnTo>
                  <a:lnTo>
                    <a:pt x="1352" y="256"/>
                  </a:lnTo>
                  <a:lnTo>
                    <a:pt x="1352" y="256"/>
                  </a:lnTo>
                  <a:lnTo>
                    <a:pt x="1358" y="254"/>
                  </a:lnTo>
                  <a:lnTo>
                    <a:pt x="1364" y="258"/>
                  </a:lnTo>
                  <a:lnTo>
                    <a:pt x="1364" y="258"/>
                  </a:lnTo>
                  <a:lnTo>
                    <a:pt x="1376" y="268"/>
                  </a:lnTo>
                  <a:lnTo>
                    <a:pt x="1390" y="276"/>
                  </a:lnTo>
                  <a:lnTo>
                    <a:pt x="1404" y="280"/>
                  </a:lnTo>
                  <a:lnTo>
                    <a:pt x="1420" y="282"/>
                  </a:lnTo>
                  <a:lnTo>
                    <a:pt x="1420" y="282"/>
                  </a:lnTo>
                  <a:lnTo>
                    <a:pt x="1436" y="280"/>
                  </a:lnTo>
                  <a:lnTo>
                    <a:pt x="1450" y="276"/>
                  </a:lnTo>
                  <a:lnTo>
                    <a:pt x="1464" y="268"/>
                  </a:lnTo>
                  <a:lnTo>
                    <a:pt x="1476" y="258"/>
                  </a:lnTo>
                  <a:lnTo>
                    <a:pt x="1484" y="246"/>
                  </a:lnTo>
                  <a:lnTo>
                    <a:pt x="1492" y="234"/>
                  </a:lnTo>
                  <a:lnTo>
                    <a:pt x="1496" y="218"/>
                  </a:lnTo>
                  <a:lnTo>
                    <a:pt x="1498" y="204"/>
                  </a:lnTo>
                  <a:lnTo>
                    <a:pt x="1498" y="204"/>
                  </a:lnTo>
                  <a:lnTo>
                    <a:pt x="1496" y="188"/>
                  </a:lnTo>
                  <a:lnTo>
                    <a:pt x="1492" y="172"/>
                  </a:lnTo>
                  <a:lnTo>
                    <a:pt x="1484" y="160"/>
                  </a:lnTo>
                  <a:lnTo>
                    <a:pt x="1476" y="148"/>
                  </a:lnTo>
                  <a:lnTo>
                    <a:pt x="1464" y="138"/>
                  </a:lnTo>
                  <a:lnTo>
                    <a:pt x="1450" y="132"/>
                  </a:lnTo>
                  <a:lnTo>
                    <a:pt x="1436" y="126"/>
                  </a:lnTo>
                  <a:lnTo>
                    <a:pt x="1420" y="126"/>
                  </a:lnTo>
                  <a:lnTo>
                    <a:pt x="1420" y="126"/>
                  </a:lnTo>
                  <a:lnTo>
                    <a:pt x="1404" y="126"/>
                  </a:lnTo>
                  <a:lnTo>
                    <a:pt x="1390" y="132"/>
                  </a:lnTo>
                  <a:lnTo>
                    <a:pt x="1376" y="138"/>
                  </a:lnTo>
                  <a:lnTo>
                    <a:pt x="1364" y="148"/>
                  </a:lnTo>
                  <a:lnTo>
                    <a:pt x="1364" y="148"/>
                  </a:lnTo>
                  <a:lnTo>
                    <a:pt x="1358" y="152"/>
                  </a:lnTo>
                  <a:lnTo>
                    <a:pt x="1352" y="152"/>
                  </a:lnTo>
                  <a:lnTo>
                    <a:pt x="1352" y="152"/>
                  </a:lnTo>
                  <a:lnTo>
                    <a:pt x="1346" y="146"/>
                  </a:lnTo>
                  <a:lnTo>
                    <a:pt x="1344" y="140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274" y="2"/>
                  </a:lnTo>
                  <a:lnTo>
                    <a:pt x="1206" y="8"/>
                  </a:lnTo>
                  <a:lnTo>
                    <a:pt x="1140" y="16"/>
                  </a:lnTo>
                  <a:lnTo>
                    <a:pt x="1074" y="28"/>
                  </a:lnTo>
                  <a:lnTo>
                    <a:pt x="1010" y="44"/>
                  </a:lnTo>
                  <a:lnTo>
                    <a:pt x="946" y="62"/>
                  </a:lnTo>
                  <a:lnTo>
                    <a:pt x="884" y="84"/>
                  </a:lnTo>
                  <a:lnTo>
                    <a:pt x="822" y="108"/>
                  </a:lnTo>
                  <a:lnTo>
                    <a:pt x="764" y="136"/>
                  </a:lnTo>
                  <a:lnTo>
                    <a:pt x="706" y="166"/>
                  </a:lnTo>
                  <a:lnTo>
                    <a:pt x="650" y="198"/>
                  </a:lnTo>
                  <a:lnTo>
                    <a:pt x="596" y="232"/>
                  </a:lnTo>
                  <a:lnTo>
                    <a:pt x="542" y="270"/>
                  </a:lnTo>
                  <a:lnTo>
                    <a:pt x="492" y="310"/>
                  </a:lnTo>
                  <a:lnTo>
                    <a:pt x="444" y="352"/>
                  </a:lnTo>
                  <a:lnTo>
                    <a:pt x="396" y="396"/>
                  </a:lnTo>
                  <a:lnTo>
                    <a:pt x="352" y="444"/>
                  </a:lnTo>
                  <a:lnTo>
                    <a:pt x="310" y="492"/>
                  </a:lnTo>
                  <a:lnTo>
                    <a:pt x="270" y="542"/>
                  </a:lnTo>
                  <a:lnTo>
                    <a:pt x="232" y="596"/>
                  </a:lnTo>
                  <a:lnTo>
                    <a:pt x="198" y="650"/>
                  </a:lnTo>
                  <a:lnTo>
                    <a:pt x="166" y="706"/>
                  </a:lnTo>
                  <a:lnTo>
                    <a:pt x="136" y="764"/>
                  </a:lnTo>
                  <a:lnTo>
                    <a:pt x="108" y="822"/>
                  </a:lnTo>
                  <a:lnTo>
                    <a:pt x="84" y="884"/>
                  </a:lnTo>
                  <a:lnTo>
                    <a:pt x="62" y="946"/>
                  </a:lnTo>
                  <a:lnTo>
                    <a:pt x="44" y="1010"/>
                  </a:lnTo>
                  <a:lnTo>
                    <a:pt x="30" y="1074"/>
                  </a:lnTo>
                  <a:lnTo>
                    <a:pt x="18" y="1140"/>
                  </a:lnTo>
                  <a:lnTo>
                    <a:pt x="8" y="1208"/>
                  </a:lnTo>
                  <a:lnTo>
                    <a:pt x="2" y="1276"/>
                  </a:lnTo>
                  <a:lnTo>
                    <a:pt x="0" y="1344"/>
                  </a:lnTo>
                  <a:lnTo>
                    <a:pt x="116" y="1344"/>
                  </a:lnTo>
                  <a:lnTo>
                    <a:pt x="116" y="1344"/>
                  </a:lnTo>
                  <a:lnTo>
                    <a:pt x="110" y="1332"/>
                  </a:lnTo>
                  <a:lnTo>
                    <a:pt x="104" y="1320"/>
                  </a:lnTo>
                  <a:lnTo>
                    <a:pt x="102" y="1306"/>
                  </a:lnTo>
                  <a:lnTo>
                    <a:pt x="100" y="1292"/>
                  </a:lnTo>
                  <a:lnTo>
                    <a:pt x="100" y="129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  <a:extLst/>
          </p:spPr>
          <p:txBody>
            <a:bodyPr/>
            <a:lstStyle/>
            <a:p>
              <a:pPr eaLnBrk="0" hangingPunct="0">
                <a:defRPr/>
              </a:pPr>
              <a:endParaRPr lang="zh-CN" altLang="en-US" sz="18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469863" y="2511841"/>
              <a:ext cx="1230991" cy="1097036"/>
            </a:xfrm>
            <a:custGeom>
              <a:avLst/>
              <a:gdLst>
                <a:gd name="T0" fmla="*/ 1394 w 1498"/>
                <a:gd name="T1" fmla="*/ 72 h 1342"/>
                <a:gd name="T2" fmla="*/ 1366 w 1498"/>
                <a:gd name="T3" fmla="*/ 124 h 1342"/>
                <a:gd name="T4" fmla="*/ 1316 w 1498"/>
                <a:gd name="T5" fmla="*/ 152 h 1342"/>
                <a:gd name="T6" fmla="*/ 1274 w 1498"/>
                <a:gd name="T7" fmla="*/ 152 h 1342"/>
                <a:gd name="T8" fmla="*/ 1222 w 1498"/>
                <a:gd name="T9" fmla="*/ 124 h 1342"/>
                <a:gd name="T10" fmla="*/ 1194 w 1498"/>
                <a:gd name="T11" fmla="*/ 72 h 1342"/>
                <a:gd name="T12" fmla="*/ 1194 w 1498"/>
                <a:gd name="T13" fmla="*/ 38 h 1342"/>
                <a:gd name="T14" fmla="*/ 1208 w 1498"/>
                <a:gd name="T15" fmla="*/ 0 h 1342"/>
                <a:gd name="T16" fmla="*/ 1088 w 1498"/>
                <a:gd name="T17" fmla="*/ 48 h 1342"/>
                <a:gd name="T18" fmla="*/ 1068 w 1498"/>
                <a:gd name="T19" fmla="*/ 188 h 1342"/>
                <a:gd name="T20" fmla="*/ 1030 w 1498"/>
                <a:gd name="T21" fmla="*/ 320 h 1342"/>
                <a:gd name="T22" fmla="*/ 972 w 1498"/>
                <a:gd name="T23" fmla="*/ 444 h 1342"/>
                <a:gd name="T24" fmla="*/ 900 w 1498"/>
                <a:gd name="T25" fmla="*/ 556 h 1342"/>
                <a:gd name="T26" fmla="*/ 812 w 1498"/>
                <a:gd name="T27" fmla="*/ 658 h 1342"/>
                <a:gd name="T28" fmla="*/ 710 w 1498"/>
                <a:gd name="T29" fmla="*/ 746 h 1342"/>
                <a:gd name="T30" fmla="*/ 596 w 1498"/>
                <a:gd name="T31" fmla="*/ 818 h 1342"/>
                <a:gd name="T32" fmla="*/ 474 w 1498"/>
                <a:gd name="T33" fmla="*/ 874 h 1342"/>
                <a:gd name="T34" fmla="*/ 342 w 1498"/>
                <a:gd name="T35" fmla="*/ 914 h 1342"/>
                <a:gd name="T36" fmla="*/ 202 w 1498"/>
                <a:gd name="T37" fmla="*/ 932 h 1342"/>
                <a:gd name="T38" fmla="*/ 154 w 1498"/>
                <a:gd name="T39" fmla="*/ 1078 h 1342"/>
                <a:gd name="T40" fmla="*/ 146 w 1498"/>
                <a:gd name="T41" fmla="*/ 1090 h 1342"/>
                <a:gd name="T42" fmla="*/ 134 w 1498"/>
                <a:gd name="T43" fmla="*/ 1086 h 1342"/>
                <a:gd name="T44" fmla="*/ 92 w 1498"/>
                <a:gd name="T45" fmla="*/ 1064 h 1342"/>
                <a:gd name="T46" fmla="*/ 62 w 1498"/>
                <a:gd name="T47" fmla="*/ 1064 h 1342"/>
                <a:gd name="T48" fmla="*/ 22 w 1498"/>
                <a:gd name="T49" fmla="*/ 1086 h 1342"/>
                <a:gd name="T50" fmla="*/ 2 w 1498"/>
                <a:gd name="T51" fmla="*/ 1126 h 1342"/>
                <a:gd name="T52" fmla="*/ 2 w 1498"/>
                <a:gd name="T53" fmla="*/ 1156 h 1342"/>
                <a:gd name="T54" fmla="*/ 22 w 1498"/>
                <a:gd name="T55" fmla="*/ 1196 h 1342"/>
                <a:gd name="T56" fmla="*/ 62 w 1498"/>
                <a:gd name="T57" fmla="*/ 1218 h 1342"/>
                <a:gd name="T58" fmla="*/ 92 w 1498"/>
                <a:gd name="T59" fmla="*/ 1218 h 1342"/>
                <a:gd name="T60" fmla="*/ 134 w 1498"/>
                <a:gd name="T61" fmla="*/ 1196 h 1342"/>
                <a:gd name="T62" fmla="*/ 146 w 1498"/>
                <a:gd name="T63" fmla="*/ 1192 h 1342"/>
                <a:gd name="T64" fmla="*/ 154 w 1498"/>
                <a:gd name="T65" fmla="*/ 1204 h 1342"/>
                <a:gd name="T66" fmla="*/ 222 w 1498"/>
                <a:gd name="T67" fmla="*/ 1340 h 1342"/>
                <a:gd name="T68" fmla="*/ 424 w 1498"/>
                <a:gd name="T69" fmla="*/ 1314 h 1342"/>
                <a:gd name="T70" fmla="*/ 614 w 1498"/>
                <a:gd name="T71" fmla="*/ 1258 h 1342"/>
                <a:gd name="T72" fmla="*/ 792 w 1498"/>
                <a:gd name="T73" fmla="*/ 1178 h 1342"/>
                <a:gd name="T74" fmla="*/ 954 w 1498"/>
                <a:gd name="T75" fmla="*/ 1072 h 1342"/>
                <a:gd name="T76" fmla="*/ 1100 w 1498"/>
                <a:gd name="T77" fmla="*/ 946 h 1342"/>
                <a:gd name="T78" fmla="*/ 1226 w 1498"/>
                <a:gd name="T79" fmla="*/ 800 h 1342"/>
                <a:gd name="T80" fmla="*/ 1332 w 1498"/>
                <a:gd name="T81" fmla="*/ 638 h 1342"/>
                <a:gd name="T82" fmla="*/ 1412 w 1498"/>
                <a:gd name="T83" fmla="*/ 460 h 1342"/>
                <a:gd name="T84" fmla="*/ 1468 w 1498"/>
                <a:gd name="T85" fmla="*/ 270 h 1342"/>
                <a:gd name="T86" fmla="*/ 1494 w 1498"/>
                <a:gd name="T87" fmla="*/ 68 h 1342"/>
                <a:gd name="T88" fmla="*/ 1382 w 1498"/>
                <a:gd name="T89" fmla="*/ 0 h 1342"/>
                <a:gd name="T90" fmla="*/ 1396 w 1498"/>
                <a:gd name="T91" fmla="*/ 38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8" h="1342">
                  <a:moveTo>
                    <a:pt x="1396" y="52"/>
                  </a:moveTo>
                  <a:lnTo>
                    <a:pt x="1396" y="52"/>
                  </a:lnTo>
                  <a:lnTo>
                    <a:pt x="1394" y="72"/>
                  </a:lnTo>
                  <a:lnTo>
                    <a:pt x="1388" y="92"/>
                  </a:lnTo>
                  <a:lnTo>
                    <a:pt x="1380" y="110"/>
                  </a:lnTo>
                  <a:lnTo>
                    <a:pt x="1366" y="124"/>
                  </a:lnTo>
                  <a:lnTo>
                    <a:pt x="1352" y="136"/>
                  </a:lnTo>
                  <a:lnTo>
                    <a:pt x="1334" y="146"/>
                  </a:lnTo>
                  <a:lnTo>
                    <a:pt x="1316" y="152"/>
                  </a:lnTo>
                  <a:lnTo>
                    <a:pt x="1294" y="154"/>
                  </a:lnTo>
                  <a:lnTo>
                    <a:pt x="1294" y="154"/>
                  </a:lnTo>
                  <a:lnTo>
                    <a:pt x="1274" y="152"/>
                  </a:lnTo>
                  <a:lnTo>
                    <a:pt x="1254" y="146"/>
                  </a:lnTo>
                  <a:lnTo>
                    <a:pt x="1238" y="136"/>
                  </a:lnTo>
                  <a:lnTo>
                    <a:pt x="1222" y="124"/>
                  </a:lnTo>
                  <a:lnTo>
                    <a:pt x="1210" y="110"/>
                  </a:lnTo>
                  <a:lnTo>
                    <a:pt x="1200" y="92"/>
                  </a:lnTo>
                  <a:lnTo>
                    <a:pt x="1194" y="72"/>
                  </a:lnTo>
                  <a:lnTo>
                    <a:pt x="1192" y="52"/>
                  </a:lnTo>
                  <a:lnTo>
                    <a:pt x="1192" y="52"/>
                  </a:lnTo>
                  <a:lnTo>
                    <a:pt x="1194" y="38"/>
                  </a:lnTo>
                  <a:lnTo>
                    <a:pt x="1196" y="26"/>
                  </a:lnTo>
                  <a:lnTo>
                    <a:pt x="1200" y="12"/>
                  </a:lnTo>
                  <a:lnTo>
                    <a:pt x="1208" y="0"/>
                  </a:lnTo>
                  <a:lnTo>
                    <a:pt x="1090" y="0"/>
                  </a:lnTo>
                  <a:lnTo>
                    <a:pt x="1090" y="0"/>
                  </a:lnTo>
                  <a:lnTo>
                    <a:pt x="1088" y="48"/>
                  </a:lnTo>
                  <a:lnTo>
                    <a:pt x="1084" y="96"/>
                  </a:lnTo>
                  <a:lnTo>
                    <a:pt x="1076" y="142"/>
                  </a:lnTo>
                  <a:lnTo>
                    <a:pt x="1068" y="188"/>
                  </a:lnTo>
                  <a:lnTo>
                    <a:pt x="1058" y="232"/>
                  </a:lnTo>
                  <a:lnTo>
                    <a:pt x="1044" y="276"/>
                  </a:lnTo>
                  <a:lnTo>
                    <a:pt x="1030" y="320"/>
                  </a:lnTo>
                  <a:lnTo>
                    <a:pt x="1012" y="362"/>
                  </a:lnTo>
                  <a:lnTo>
                    <a:pt x="994" y="402"/>
                  </a:lnTo>
                  <a:lnTo>
                    <a:pt x="972" y="444"/>
                  </a:lnTo>
                  <a:lnTo>
                    <a:pt x="950" y="482"/>
                  </a:lnTo>
                  <a:lnTo>
                    <a:pt x="926" y="520"/>
                  </a:lnTo>
                  <a:lnTo>
                    <a:pt x="900" y="556"/>
                  </a:lnTo>
                  <a:lnTo>
                    <a:pt x="872" y="592"/>
                  </a:lnTo>
                  <a:lnTo>
                    <a:pt x="842" y="626"/>
                  </a:lnTo>
                  <a:lnTo>
                    <a:pt x="812" y="658"/>
                  </a:lnTo>
                  <a:lnTo>
                    <a:pt x="780" y="688"/>
                  </a:lnTo>
                  <a:lnTo>
                    <a:pt x="746" y="718"/>
                  </a:lnTo>
                  <a:lnTo>
                    <a:pt x="710" y="746"/>
                  </a:lnTo>
                  <a:lnTo>
                    <a:pt x="674" y="772"/>
                  </a:lnTo>
                  <a:lnTo>
                    <a:pt x="636" y="796"/>
                  </a:lnTo>
                  <a:lnTo>
                    <a:pt x="596" y="818"/>
                  </a:lnTo>
                  <a:lnTo>
                    <a:pt x="556" y="840"/>
                  </a:lnTo>
                  <a:lnTo>
                    <a:pt x="516" y="858"/>
                  </a:lnTo>
                  <a:lnTo>
                    <a:pt x="474" y="874"/>
                  </a:lnTo>
                  <a:lnTo>
                    <a:pt x="430" y="890"/>
                  </a:lnTo>
                  <a:lnTo>
                    <a:pt x="386" y="902"/>
                  </a:lnTo>
                  <a:lnTo>
                    <a:pt x="342" y="914"/>
                  </a:lnTo>
                  <a:lnTo>
                    <a:pt x="296" y="922"/>
                  </a:lnTo>
                  <a:lnTo>
                    <a:pt x="248" y="928"/>
                  </a:lnTo>
                  <a:lnTo>
                    <a:pt x="202" y="932"/>
                  </a:lnTo>
                  <a:lnTo>
                    <a:pt x="154" y="934"/>
                  </a:lnTo>
                  <a:lnTo>
                    <a:pt x="154" y="1078"/>
                  </a:lnTo>
                  <a:lnTo>
                    <a:pt x="154" y="1078"/>
                  </a:lnTo>
                  <a:lnTo>
                    <a:pt x="152" y="1084"/>
                  </a:lnTo>
                  <a:lnTo>
                    <a:pt x="146" y="1090"/>
                  </a:lnTo>
                  <a:lnTo>
                    <a:pt x="146" y="1090"/>
                  </a:lnTo>
                  <a:lnTo>
                    <a:pt x="140" y="1090"/>
                  </a:lnTo>
                  <a:lnTo>
                    <a:pt x="134" y="1086"/>
                  </a:lnTo>
                  <a:lnTo>
                    <a:pt x="134" y="1086"/>
                  </a:lnTo>
                  <a:lnTo>
                    <a:pt x="122" y="1076"/>
                  </a:lnTo>
                  <a:lnTo>
                    <a:pt x="108" y="1070"/>
                  </a:lnTo>
                  <a:lnTo>
                    <a:pt x="92" y="1064"/>
                  </a:lnTo>
                  <a:lnTo>
                    <a:pt x="78" y="1064"/>
                  </a:lnTo>
                  <a:lnTo>
                    <a:pt x="78" y="1064"/>
                  </a:lnTo>
                  <a:lnTo>
                    <a:pt x="62" y="1064"/>
                  </a:lnTo>
                  <a:lnTo>
                    <a:pt x="48" y="1070"/>
                  </a:lnTo>
                  <a:lnTo>
                    <a:pt x="34" y="1076"/>
                  </a:lnTo>
                  <a:lnTo>
                    <a:pt x="22" y="1086"/>
                  </a:lnTo>
                  <a:lnTo>
                    <a:pt x="12" y="1098"/>
                  </a:lnTo>
                  <a:lnTo>
                    <a:pt x="6" y="1110"/>
                  </a:lnTo>
                  <a:lnTo>
                    <a:pt x="2" y="1126"/>
                  </a:lnTo>
                  <a:lnTo>
                    <a:pt x="0" y="1142"/>
                  </a:lnTo>
                  <a:lnTo>
                    <a:pt x="0" y="1142"/>
                  </a:lnTo>
                  <a:lnTo>
                    <a:pt x="2" y="1156"/>
                  </a:lnTo>
                  <a:lnTo>
                    <a:pt x="6" y="1172"/>
                  </a:lnTo>
                  <a:lnTo>
                    <a:pt x="12" y="1184"/>
                  </a:lnTo>
                  <a:lnTo>
                    <a:pt x="22" y="1196"/>
                  </a:lnTo>
                  <a:lnTo>
                    <a:pt x="34" y="1206"/>
                  </a:lnTo>
                  <a:lnTo>
                    <a:pt x="48" y="1212"/>
                  </a:lnTo>
                  <a:lnTo>
                    <a:pt x="62" y="1218"/>
                  </a:lnTo>
                  <a:lnTo>
                    <a:pt x="78" y="1220"/>
                  </a:lnTo>
                  <a:lnTo>
                    <a:pt x="78" y="1220"/>
                  </a:lnTo>
                  <a:lnTo>
                    <a:pt x="92" y="1218"/>
                  </a:lnTo>
                  <a:lnTo>
                    <a:pt x="108" y="1212"/>
                  </a:lnTo>
                  <a:lnTo>
                    <a:pt x="122" y="1206"/>
                  </a:lnTo>
                  <a:lnTo>
                    <a:pt x="134" y="1196"/>
                  </a:lnTo>
                  <a:lnTo>
                    <a:pt x="134" y="1196"/>
                  </a:lnTo>
                  <a:lnTo>
                    <a:pt x="140" y="1192"/>
                  </a:lnTo>
                  <a:lnTo>
                    <a:pt x="146" y="1192"/>
                  </a:lnTo>
                  <a:lnTo>
                    <a:pt x="146" y="1192"/>
                  </a:lnTo>
                  <a:lnTo>
                    <a:pt x="152" y="1198"/>
                  </a:lnTo>
                  <a:lnTo>
                    <a:pt x="154" y="1204"/>
                  </a:lnTo>
                  <a:lnTo>
                    <a:pt x="154" y="1342"/>
                  </a:lnTo>
                  <a:lnTo>
                    <a:pt x="154" y="1342"/>
                  </a:lnTo>
                  <a:lnTo>
                    <a:pt x="222" y="1340"/>
                  </a:lnTo>
                  <a:lnTo>
                    <a:pt x="290" y="1334"/>
                  </a:lnTo>
                  <a:lnTo>
                    <a:pt x="358" y="1326"/>
                  </a:lnTo>
                  <a:lnTo>
                    <a:pt x="424" y="1314"/>
                  </a:lnTo>
                  <a:lnTo>
                    <a:pt x="488" y="1298"/>
                  </a:lnTo>
                  <a:lnTo>
                    <a:pt x="552" y="1280"/>
                  </a:lnTo>
                  <a:lnTo>
                    <a:pt x="614" y="1258"/>
                  </a:lnTo>
                  <a:lnTo>
                    <a:pt x="674" y="1234"/>
                  </a:lnTo>
                  <a:lnTo>
                    <a:pt x="734" y="1206"/>
                  </a:lnTo>
                  <a:lnTo>
                    <a:pt x="792" y="1178"/>
                  </a:lnTo>
                  <a:lnTo>
                    <a:pt x="848" y="1144"/>
                  </a:lnTo>
                  <a:lnTo>
                    <a:pt x="902" y="1110"/>
                  </a:lnTo>
                  <a:lnTo>
                    <a:pt x="954" y="1072"/>
                  </a:lnTo>
                  <a:lnTo>
                    <a:pt x="1004" y="1032"/>
                  </a:lnTo>
                  <a:lnTo>
                    <a:pt x="1054" y="990"/>
                  </a:lnTo>
                  <a:lnTo>
                    <a:pt x="1100" y="946"/>
                  </a:lnTo>
                  <a:lnTo>
                    <a:pt x="1144" y="900"/>
                  </a:lnTo>
                  <a:lnTo>
                    <a:pt x="1186" y="850"/>
                  </a:lnTo>
                  <a:lnTo>
                    <a:pt x="1226" y="800"/>
                  </a:lnTo>
                  <a:lnTo>
                    <a:pt x="1264" y="748"/>
                  </a:lnTo>
                  <a:lnTo>
                    <a:pt x="1298" y="694"/>
                  </a:lnTo>
                  <a:lnTo>
                    <a:pt x="1332" y="638"/>
                  </a:lnTo>
                  <a:lnTo>
                    <a:pt x="1362" y="580"/>
                  </a:lnTo>
                  <a:lnTo>
                    <a:pt x="1388" y="520"/>
                  </a:lnTo>
                  <a:lnTo>
                    <a:pt x="1412" y="460"/>
                  </a:lnTo>
                  <a:lnTo>
                    <a:pt x="1434" y="398"/>
                  </a:lnTo>
                  <a:lnTo>
                    <a:pt x="1452" y="334"/>
                  </a:lnTo>
                  <a:lnTo>
                    <a:pt x="1468" y="270"/>
                  </a:lnTo>
                  <a:lnTo>
                    <a:pt x="1480" y="204"/>
                  </a:lnTo>
                  <a:lnTo>
                    <a:pt x="1490" y="136"/>
                  </a:lnTo>
                  <a:lnTo>
                    <a:pt x="1494" y="68"/>
                  </a:lnTo>
                  <a:lnTo>
                    <a:pt x="1498" y="0"/>
                  </a:lnTo>
                  <a:lnTo>
                    <a:pt x="1382" y="0"/>
                  </a:lnTo>
                  <a:lnTo>
                    <a:pt x="1382" y="0"/>
                  </a:lnTo>
                  <a:lnTo>
                    <a:pt x="1388" y="12"/>
                  </a:lnTo>
                  <a:lnTo>
                    <a:pt x="1392" y="26"/>
                  </a:lnTo>
                  <a:lnTo>
                    <a:pt x="1396" y="38"/>
                  </a:lnTo>
                  <a:lnTo>
                    <a:pt x="1396" y="52"/>
                  </a:lnTo>
                  <a:lnTo>
                    <a:pt x="1396" y="5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  <a:extLst/>
          </p:spPr>
          <p:txBody>
            <a:bodyPr/>
            <a:lstStyle/>
            <a:p>
              <a:pPr eaLnBrk="0" hangingPunct="0">
                <a:defRPr/>
              </a:pPr>
              <a:endParaRPr lang="zh-CN" altLang="en-US" sz="1800" b="1" dirty="0">
                <a:latin typeface="Tahoma" pitchFamily="34" charset="0"/>
                <a:ea typeface="微软雅黑"/>
                <a:cs typeface="Tahoma" pitchFamily="34" charset="0"/>
                <a:sym typeface="微软雅黑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57576" y="2373079"/>
              <a:ext cx="1104455" cy="1230084"/>
            </a:xfrm>
            <a:custGeom>
              <a:avLst/>
              <a:gdLst>
                <a:gd name="T0" fmla="*/ 1270 w 1344"/>
                <a:gd name="T1" fmla="*/ 1394 h 1496"/>
                <a:gd name="T2" fmla="*/ 1220 w 1344"/>
                <a:gd name="T3" fmla="*/ 1368 h 1496"/>
                <a:gd name="T4" fmla="*/ 1192 w 1344"/>
                <a:gd name="T5" fmla="*/ 1316 h 1496"/>
                <a:gd name="T6" fmla="*/ 1192 w 1344"/>
                <a:gd name="T7" fmla="*/ 1274 h 1496"/>
                <a:gd name="T8" fmla="*/ 1220 w 1344"/>
                <a:gd name="T9" fmla="*/ 1222 h 1496"/>
                <a:gd name="T10" fmla="*/ 1270 w 1344"/>
                <a:gd name="T11" fmla="*/ 1196 h 1496"/>
                <a:gd name="T12" fmla="*/ 1306 w 1344"/>
                <a:gd name="T13" fmla="*/ 1194 h 1496"/>
                <a:gd name="T14" fmla="*/ 1344 w 1344"/>
                <a:gd name="T15" fmla="*/ 1208 h 1496"/>
                <a:gd name="T16" fmla="*/ 1296 w 1344"/>
                <a:gd name="T17" fmla="*/ 1086 h 1496"/>
                <a:gd name="T18" fmla="*/ 1156 w 1344"/>
                <a:gd name="T19" fmla="*/ 1068 h 1496"/>
                <a:gd name="T20" fmla="*/ 1024 w 1344"/>
                <a:gd name="T21" fmla="*/ 1028 h 1496"/>
                <a:gd name="T22" fmla="*/ 900 w 1344"/>
                <a:gd name="T23" fmla="*/ 972 h 1496"/>
                <a:gd name="T24" fmla="*/ 788 w 1344"/>
                <a:gd name="T25" fmla="*/ 900 h 1496"/>
                <a:gd name="T26" fmla="*/ 686 w 1344"/>
                <a:gd name="T27" fmla="*/ 812 h 1496"/>
                <a:gd name="T28" fmla="*/ 598 w 1344"/>
                <a:gd name="T29" fmla="*/ 710 h 1496"/>
                <a:gd name="T30" fmla="*/ 524 w 1344"/>
                <a:gd name="T31" fmla="*/ 598 h 1496"/>
                <a:gd name="T32" fmla="*/ 468 w 1344"/>
                <a:gd name="T33" fmla="*/ 474 h 1496"/>
                <a:gd name="T34" fmla="*/ 430 w 1344"/>
                <a:gd name="T35" fmla="*/ 342 h 1496"/>
                <a:gd name="T36" fmla="*/ 410 w 1344"/>
                <a:gd name="T37" fmla="*/ 202 h 1496"/>
                <a:gd name="T38" fmla="*/ 266 w 1344"/>
                <a:gd name="T39" fmla="*/ 154 h 1496"/>
                <a:gd name="T40" fmla="*/ 254 w 1344"/>
                <a:gd name="T41" fmla="*/ 146 h 1496"/>
                <a:gd name="T42" fmla="*/ 258 w 1344"/>
                <a:gd name="T43" fmla="*/ 134 h 1496"/>
                <a:gd name="T44" fmla="*/ 280 w 1344"/>
                <a:gd name="T45" fmla="*/ 94 h 1496"/>
                <a:gd name="T46" fmla="*/ 280 w 1344"/>
                <a:gd name="T47" fmla="*/ 62 h 1496"/>
                <a:gd name="T48" fmla="*/ 258 w 1344"/>
                <a:gd name="T49" fmla="*/ 22 h 1496"/>
                <a:gd name="T50" fmla="*/ 218 w 1344"/>
                <a:gd name="T51" fmla="*/ 2 h 1496"/>
                <a:gd name="T52" fmla="*/ 188 w 1344"/>
                <a:gd name="T53" fmla="*/ 2 h 1496"/>
                <a:gd name="T54" fmla="*/ 148 w 1344"/>
                <a:gd name="T55" fmla="*/ 22 h 1496"/>
                <a:gd name="T56" fmla="*/ 126 w 1344"/>
                <a:gd name="T57" fmla="*/ 62 h 1496"/>
                <a:gd name="T58" fmla="*/ 126 w 1344"/>
                <a:gd name="T59" fmla="*/ 94 h 1496"/>
                <a:gd name="T60" fmla="*/ 148 w 1344"/>
                <a:gd name="T61" fmla="*/ 134 h 1496"/>
                <a:gd name="T62" fmla="*/ 150 w 1344"/>
                <a:gd name="T63" fmla="*/ 146 h 1496"/>
                <a:gd name="T64" fmla="*/ 140 w 1344"/>
                <a:gd name="T65" fmla="*/ 154 h 1496"/>
                <a:gd name="T66" fmla="*/ 2 w 1344"/>
                <a:gd name="T67" fmla="*/ 222 h 1496"/>
                <a:gd name="T68" fmla="*/ 30 w 1344"/>
                <a:gd name="T69" fmla="*/ 424 h 1496"/>
                <a:gd name="T70" fmla="*/ 84 w 1344"/>
                <a:gd name="T71" fmla="*/ 614 h 1496"/>
                <a:gd name="T72" fmla="*/ 166 w 1344"/>
                <a:gd name="T73" fmla="*/ 792 h 1496"/>
                <a:gd name="T74" fmla="*/ 272 w 1344"/>
                <a:gd name="T75" fmla="*/ 954 h 1496"/>
                <a:gd name="T76" fmla="*/ 398 w 1344"/>
                <a:gd name="T77" fmla="*/ 1100 h 1496"/>
                <a:gd name="T78" fmla="*/ 544 w 1344"/>
                <a:gd name="T79" fmla="*/ 1226 h 1496"/>
                <a:gd name="T80" fmla="*/ 706 w 1344"/>
                <a:gd name="T81" fmla="*/ 1332 h 1496"/>
                <a:gd name="T82" fmla="*/ 884 w 1344"/>
                <a:gd name="T83" fmla="*/ 1412 h 1496"/>
                <a:gd name="T84" fmla="*/ 1074 w 1344"/>
                <a:gd name="T85" fmla="*/ 1468 h 1496"/>
                <a:gd name="T86" fmla="*/ 1274 w 1344"/>
                <a:gd name="T87" fmla="*/ 1494 h 1496"/>
                <a:gd name="T88" fmla="*/ 1344 w 1344"/>
                <a:gd name="T89" fmla="*/ 1382 h 1496"/>
                <a:gd name="T90" fmla="*/ 1306 w 1344"/>
                <a:gd name="T91" fmla="*/ 13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4" h="1496">
                  <a:moveTo>
                    <a:pt x="1292" y="1398"/>
                  </a:moveTo>
                  <a:lnTo>
                    <a:pt x="1292" y="1398"/>
                  </a:lnTo>
                  <a:lnTo>
                    <a:pt x="1270" y="1394"/>
                  </a:lnTo>
                  <a:lnTo>
                    <a:pt x="1252" y="1390"/>
                  </a:lnTo>
                  <a:lnTo>
                    <a:pt x="1234" y="1380"/>
                  </a:lnTo>
                  <a:lnTo>
                    <a:pt x="1220" y="1368"/>
                  </a:lnTo>
                  <a:lnTo>
                    <a:pt x="1206" y="1352"/>
                  </a:lnTo>
                  <a:lnTo>
                    <a:pt x="1198" y="1334"/>
                  </a:lnTo>
                  <a:lnTo>
                    <a:pt x="1192" y="1316"/>
                  </a:lnTo>
                  <a:lnTo>
                    <a:pt x="1190" y="1296"/>
                  </a:lnTo>
                  <a:lnTo>
                    <a:pt x="1190" y="1296"/>
                  </a:lnTo>
                  <a:lnTo>
                    <a:pt x="1192" y="1274"/>
                  </a:lnTo>
                  <a:lnTo>
                    <a:pt x="1198" y="1256"/>
                  </a:lnTo>
                  <a:lnTo>
                    <a:pt x="1206" y="1238"/>
                  </a:lnTo>
                  <a:lnTo>
                    <a:pt x="1220" y="1222"/>
                  </a:lnTo>
                  <a:lnTo>
                    <a:pt x="1234" y="1210"/>
                  </a:lnTo>
                  <a:lnTo>
                    <a:pt x="1252" y="1202"/>
                  </a:lnTo>
                  <a:lnTo>
                    <a:pt x="1270" y="1196"/>
                  </a:lnTo>
                  <a:lnTo>
                    <a:pt x="1292" y="1194"/>
                  </a:lnTo>
                  <a:lnTo>
                    <a:pt x="1292" y="1194"/>
                  </a:lnTo>
                  <a:lnTo>
                    <a:pt x="1306" y="1194"/>
                  </a:lnTo>
                  <a:lnTo>
                    <a:pt x="1318" y="1196"/>
                  </a:lnTo>
                  <a:lnTo>
                    <a:pt x="1332" y="1202"/>
                  </a:lnTo>
                  <a:lnTo>
                    <a:pt x="1344" y="1208"/>
                  </a:lnTo>
                  <a:lnTo>
                    <a:pt x="1344" y="1088"/>
                  </a:lnTo>
                  <a:lnTo>
                    <a:pt x="1344" y="1088"/>
                  </a:lnTo>
                  <a:lnTo>
                    <a:pt x="1296" y="1086"/>
                  </a:lnTo>
                  <a:lnTo>
                    <a:pt x="1248" y="1082"/>
                  </a:lnTo>
                  <a:lnTo>
                    <a:pt x="1202" y="1076"/>
                  </a:lnTo>
                  <a:lnTo>
                    <a:pt x="1156" y="1068"/>
                  </a:lnTo>
                  <a:lnTo>
                    <a:pt x="1112" y="1056"/>
                  </a:lnTo>
                  <a:lnTo>
                    <a:pt x="1068" y="1044"/>
                  </a:lnTo>
                  <a:lnTo>
                    <a:pt x="1024" y="1028"/>
                  </a:lnTo>
                  <a:lnTo>
                    <a:pt x="982" y="1012"/>
                  </a:lnTo>
                  <a:lnTo>
                    <a:pt x="940" y="994"/>
                  </a:lnTo>
                  <a:lnTo>
                    <a:pt x="900" y="972"/>
                  </a:lnTo>
                  <a:lnTo>
                    <a:pt x="862" y="950"/>
                  </a:lnTo>
                  <a:lnTo>
                    <a:pt x="824" y="926"/>
                  </a:lnTo>
                  <a:lnTo>
                    <a:pt x="788" y="900"/>
                  </a:lnTo>
                  <a:lnTo>
                    <a:pt x="752" y="872"/>
                  </a:lnTo>
                  <a:lnTo>
                    <a:pt x="718" y="842"/>
                  </a:lnTo>
                  <a:lnTo>
                    <a:pt x="686" y="812"/>
                  </a:lnTo>
                  <a:lnTo>
                    <a:pt x="656" y="780"/>
                  </a:lnTo>
                  <a:lnTo>
                    <a:pt x="626" y="746"/>
                  </a:lnTo>
                  <a:lnTo>
                    <a:pt x="598" y="710"/>
                  </a:lnTo>
                  <a:lnTo>
                    <a:pt x="572" y="674"/>
                  </a:lnTo>
                  <a:lnTo>
                    <a:pt x="548" y="636"/>
                  </a:lnTo>
                  <a:lnTo>
                    <a:pt x="524" y="598"/>
                  </a:lnTo>
                  <a:lnTo>
                    <a:pt x="504" y="556"/>
                  </a:lnTo>
                  <a:lnTo>
                    <a:pt x="486" y="516"/>
                  </a:lnTo>
                  <a:lnTo>
                    <a:pt x="468" y="474"/>
                  </a:lnTo>
                  <a:lnTo>
                    <a:pt x="454" y="430"/>
                  </a:lnTo>
                  <a:lnTo>
                    <a:pt x="440" y="386"/>
                  </a:lnTo>
                  <a:lnTo>
                    <a:pt x="430" y="342"/>
                  </a:lnTo>
                  <a:lnTo>
                    <a:pt x="420" y="296"/>
                  </a:lnTo>
                  <a:lnTo>
                    <a:pt x="414" y="250"/>
                  </a:lnTo>
                  <a:lnTo>
                    <a:pt x="410" y="202"/>
                  </a:lnTo>
                  <a:lnTo>
                    <a:pt x="408" y="154"/>
                  </a:lnTo>
                  <a:lnTo>
                    <a:pt x="266" y="154"/>
                  </a:lnTo>
                  <a:lnTo>
                    <a:pt x="266" y="154"/>
                  </a:lnTo>
                  <a:lnTo>
                    <a:pt x="260" y="152"/>
                  </a:lnTo>
                  <a:lnTo>
                    <a:pt x="254" y="146"/>
                  </a:lnTo>
                  <a:lnTo>
                    <a:pt x="254" y="146"/>
                  </a:lnTo>
                  <a:lnTo>
                    <a:pt x="254" y="140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68" y="122"/>
                  </a:lnTo>
                  <a:lnTo>
                    <a:pt x="274" y="108"/>
                  </a:lnTo>
                  <a:lnTo>
                    <a:pt x="280" y="94"/>
                  </a:lnTo>
                  <a:lnTo>
                    <a:pt x="280" y="78"/>
                  </a:lnTo>
                  <a:lnTo>
                    <a:pt x="280" y="78"/>
                  </a:lnTo>
                  <a:lnTo>
                    <a:pt x="280" y="62"/>
                  </a:lnTo>
                  <a:lnTo>
                    <a:pt x="274" y="48"/>
                  </a:lnTo>
                  <a:lnTo>
                    <a:pt x="268" y="34"/>
                  </a:lnTo>
                  <a:lnTo>
                    <a:pt x="258" y="22"/>
                  </a:lnTo>
                  <a:lnTo>
                    <a:pt x="246" y="14"/>
                  </a:lnTo>
                  <a:lnTo>
                    <a:pt x="234" y="6"/>
                  </a:lnTo>
                  <a:lnTo>
                    <a:pt x="218" y="2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8" y="2"/>
                  </a:lnTo>
                  <a:lnTo>
                    <a:pt x="172" y="6"/>
                  </a:lnTo>
                  <a:lnTo>
                    <a:pt x="160" y="14"/>
                  </a:lnTo>
                  <a:lnTo>
                    <a:pt x="148" y="22"/>
                  </a:lnTo>
                  <a:lnTo>
                    <a:pt x="138" y="34"/>
                  </a:lnTo>
                  <a:lnTo>
                    <a:pt x="130" y="48"/>
                  </a:lnTo>
                  <a:lnTo>
                    <a:pt x="126" y="62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6" y="94"/>
                  </a:lnTo>
                  <a:lnTo>
                    <a:pt x="130" y="108"/>
                  </a:lnTo>
                  <a:lnTo>
                    <a:pt x="138" y="122"/>
                  </a:lnTo>
                  <a:lnTo>
                    <a:pt x="148" y="134"/>
                  </a:lnTo>
                  <a:lnTo>
                    <a:pt x="148" y="134"/>
                  </a:lnTo>
                  <a:lnTo>
                    <a:pt x="152" y="140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52"/>
                  </a:lnTo>
                  <a:lnTo>
                    <a:pt x="14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222"/>
                  </a:lnTo>
                  <a:lnTo>
                    <a:pt x="8" y="290"/>
                  </a:lnTo>
                  <a:lnTo>
                    <a:pt x="18" y="358"/>
                  </a:lnTo>
                  <a:lnTo>
                    <a:pt x="30" y="424"/>
                  </a:lnTo>
                  <a:lnTo>
                    <a:pt x="46" y="488"/>
                  </a:lnTo>
                  <a:lnTo>
                    <a:pt x="64" y="552"/>
                  </a:lnTo>
                  <a:lnTo>
                    <a:pt x="84" y="614"/>
                  </a:lnTo>
                  <a:lnTo>
                    <a:pt x="110" y="674"/>
                  </a:lnTo>
                  <a:lnTo>
                    <a:pt x="136" y="734"/>
                  </a:lnTo>
                  <a:lnTo>
                    <a:pt x="166" y="792"/>
                  </a:lnTo>
                  <a:lnTo>
                    <a:pt x="198" y="848"/>
                  </a:lnTo>
                  <a:lnTo>
                    <a:pt x="234" y="902"/>
                  </a:lnTo>
                  <a:lnTo>
                    <a:pt x="272" y="954"/>
                  </a:lnTo>
                  <a:lnTo>
                    <a:pt x="310" y="1004"/>
                  </a:lnTo>
                  <a:lnTo>
                    <a:pt x="354" y="1054"/>
                  </a:lnTo>
                  <a:lnTo>
                    <a:pt x="398" y="1100"/>
                  </a:lnTo>
                  <a:lnTo>
                    <a:pt x="444" y="1144"/>
                  </a:lnTo>
                  <a:lnTo>
                    <a:pt x="492" y="1186"/>
                  </a:lnTo>
                  <a:lnTo>
                    <a:pt x="544" y="1226"/>
                  </a:lnTo>
                  <a:lnTo>
                    <a:pt x="596" y="1264"/>
                  </a:lnTo>
                  <a:lnTo>
                    <a:pt x="650" y="1298"/>
                  </a:lnTo>
                  <a:lnTo>
                    <a:pt x="706" y="1332"/>
                  </a:lnTo>
                  <a:lnTo>
                    <a:pt x="764" y="1360"/>
                  </a:lnTo>
                  <a:lnTo>
                    <a:pt x="824" y="1388"/>
                  </a:lnTo>
                  <a:lnTo>
                    <a:pt x="884" y="1412"/>
                  </a:lnTo>
                  <a:lnTo>
                    <a:pt x="946" y="1434"/>
                  </a:lnTo>
                  <a:lnTo>
                    <a:pt x="1010" y="1452"/>
                  </a:lnTo>
                  <a:lnTo>
                    <a:pt x="1074" y="1468"/>
                  </a:lnTo>
                  <a:lnTo>
                    <a:pt x="1140" y="1480"/>
                  </a:lnTo>
                  <a:lnTo>
                    <a:pt x="1206" y="1488"/>
                  </a:lnTo>
                  <a:lnTo>
                    <a:pt x="1274" y="1494"/>
                  </a:lnTo>
                  <a:lnTo>
                    <a:pt x="1344" y="1496"/>
                  </a:lnTo>
                  <a:lnTo>
                    <a:pt x="1344" y="1382"/>
                  </a:lnTo>
                  <a:lnTo>
                    <a:pt x="1344" y="1382"/>
                  </a:lnTo>
                  <a:lnTo>
                    <a:pt x="1332" y="1388"/>
                  </a:lnTo>
                  <a:lnTo>
                    <a:pt x="1318" y="1394"/>
                  </a:lnTo>
                  <a:lnTo>
                    <a:pt x="1306" y="1396"/>
                  </a:lnTo>
                  <a:lnTo>
                    <a:pt x="1292" y="1398"/>
                  </a:lnTo>
                  <a:lnTo>
                    <a:pt x="1292" y="139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  <a:extLst/>
          </p:spPr>
          <p:txBody>
            <a:bodyPr/>
            <a:lstStyle/>
            <a:p>
              <a:pPr eaLnBrk="0" hangingPunct="0">
                <a:defRPr/>
              </a:pPr>
              <a:endParaRPr lang="zh-CN" altLang="en-US" sz="18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grpSp>
          <p:nvGrpSpPr>
            <p:cNvPr id="3" name="组合 48"/>
            <p:cNvGrpSpPr>
              <a:grpSpLocks/>
            </p:cNvGrpSpPr>
            <p:nvPr/>
          </p:nvGrpSpPr>
          <p:grpSpPr bwMode="auto">
            <a:xfrm>
              <a:off x="3599065" y="1522040"/>
              <a:ext cx="1942861" cy="1971685"/>
              <a:chOff x="4798755" y="2114937"/>
              <a:chExt cx="2590482" cy="2628914"/>
            </a:xfrm>
          </p:grpSpPr>
          <p:sp>
            <p:nvSpPr>
              <p:cNvPr id="17" name="矩形 45"/>
              <p:cNvSpPr/>
              <p:nvPr/>
            </p:nvSpPr>
            <p:spPr>
              <a:xfrm rot="19102303">
                <a:off x="4798755" y="2389667"/>
                <a:ext cx="1462906" cy="727599"/>
              </a:xfrm>
              <a:custGeom>
                <a:avLst/>
                <a:gdLst>
                  <a:gd name="connsiteX0" fmla="*/ 0 w 1511952"/>
                  <a:gd name="connsiteY0" fmla="*/ 0 h 295978"/>
                  <a:gd name="connsiteX1" fmla="*/ 1511952 w 1511952"/>
                  <a:gd name="connsiteY1" fmla="*/ 0 h 295978"/>
                  <a:gd name="connsiteX2" fmla="*/ 1511952 w 1511952"/>
                  <a:gd name="connsiteY2" fmla="*/ 295978 h 295978"/>
                  <a:gd name="connsiteX3" fmla="*/ 0 w 1511952"/>
                  <a:gd name="connsiteY3" fmla="*/ 295978 h 295978"/>
                  <a:gd name="connsiteX4" fmla="*/ 0 w 1511952"/>
                  <a:gd name="connsiteY4" fmla="*/ 0 h 295978"/>
                  <a:gd name="connsiteX0" fmla="*/ 0 w 1511952"/>
                  <a:gd name="connsiteY0" fmla="*/ 105833 h 401811"/>
                  <a:gd name="connsiteX1" fmla="*/ 1511952 w 1511952"/>
                  <a:gd name="connsiteY1" fmla="*/ 105833 h 401811"/>
                  <a:gd name="connsiteX2" fmla="*/ 1511952 w 1511952"/>
                  <a:gd name="connsiteY2" fmla="*/ 401811 h 401811"/>
                  <a:gd name="connsiteX3" fmla="*/ 0 w 1511952"/>
                  <a:gd name="connsiteY3" fmla="*/ 401811 h 401811"/>
                  <a:gd name="connsiteX4" fmla="*/ 0 w 1511952"/>
                  <a:gd name="connsiteY4" fmla="*/ 105833 h 401811"/>
                  <a:gd name="connsiteX0" fmla="*/ 0 w 1511952"/>
                  <a:gd name="connsiteY0" fmla="*/ 171524 h 467502"/>
                  <a:gd name="connsiteX1" fmla="*/ 1511952 w 1511952"/>
                  <a:gd name="connsiteY1" fmla="*/ 171524 h 467502"/>
                  <a:gd name="connsiteX2" fmla="*/ 1511952 w 1511952"/>
                  <a:gd name="connsiteY2" fmla="*/ 467502 h 467502"/>
                  <a:gd name="connsiteX3" fmla="*/ 0 w 1511952"/>
                  <a:gd name="connsiteY3" fmla="*/ 467502 h 467502"/>
                  <a:gd name="connsiteX4" fmla="*/ 0 w 1511952"/>
                  <a:gd name="connsiteY4" fmla="*/ 171524 h 467502"/>
                  <a:gd name="connsiteX0" fmla="*/ 0 w 1623871"/>
                  <a:gd name="connsiteY0" fmla="*/ 216069 h 431085"/>
                  <a:gd name="connsiteX1" fmla="*/ 1623871 w 1623871"/>
                  <a:gd name="connsiteY1" fmla="*/ 135107 h 431085"/>
                  <a:gd name="connsiteX2" fmla="*/ 1623871 w 1623871"/>
                  <a:gd name="connsiteY2" fmla="*/ 431085 h 431085"/>
                  <a:gd name="connsiteX3" fmla="*/ 111919 w 1623871"/>
                  <a:gd name="connsiteY3" fmla="*/ 431085 h 431085"/>
                  <a:gd name="connsiteX4" fmla="*/ 0 w 1623871"/>
                  <a:gd name="connsiteY4" fmla="*/ 216069 h 431085"/>
                  <a:gd name="connsiteX0" fmla="*/ 0 w 1811990"/>
                  <a:gd name="connsiteY0" fmla="*/ 178613 h 393629"/>
                  <a:gd name="connsiteX1" fmla="*/ 1811990 w 1811990"/>
                  <a:gd name="connsiteY1" fmla="*/ 164326 h 393629"/>
                  <a:gd name="connsiteX2" fmla="*/ 1623871 w 1811990"/>
                  <a:gd name="connsiteY2" fmla="*/ 393629 h 393629"/>
                  <a:gd name="connsiteX3" fmla="*/ 111919 w 1811990"/>
                  <a:gd name="connsiteY3" fmla="*/ 393629 h 393629"/>
                  <a:gd name="connsiteX4" fmla="*/ 0 w 1811990"/>
                  <a:gd name="connsiteY4" fmla="*/ 178613 h 393629"/>
                  <a:gd name="connsiteX0" fmla="*/ 0 w 1811990"/>
                  <a:gd name="connsiteY0" fmla="*/ 313434 h 528450"/>
                  <a:gd name="connsiteX1" fmla="*/ 1811990 w 1811990"/>
                  <a:gd name="connsiteY1" fmla="*/ 299147 h 528450"/>
                  <a:gd name="connsiteX2" fmla="*/ 1623871 w 1811990"/>
                  <a:gd name="connsiteY2" fmla="*/ 528450 h 528450"/>
                  <a:gd name="connsiteX3" fmla="*/ 111919 w 1811990"/>
                  <a:gd name="connsiteY3" fmla="*/ 528450 h 528450"/>
                  <a:gd name="connsiteX4" fmla="*/ 0 w 1811990"/>
                  <a:gd name="connsiteY4" fmla="*/ 313434 h 528450"/>
                  <a:gd name="connsiteX0" fmla="*/ 0 w 1811990"/>
                  <a:gd name="connsiteY0" fmla="*/ 416193 h 631209"/>
                  <a:gd name="connsiteX1" fmla="*/ 1811990 w 1811990"/>
                  <a:gd name="connsiteY1" fmla="*/ 401906 h 631209"/>
                  <a:gd name="connsiteX2" fmla="*/ 1623871 w 1811990"/>
                  <a:gd name="connsiteY2" fmla="*/ 631209 h 631209"/>
                  <a:gd name="connsiteX3" fmla="*/ 111919 w 1811990"/>
                  <a:gd name="connsiteY3" fmla="*/ 631209 h 631209"/>
                  <a:gd name="connsiteX4" fmla="*/ 0 w 1811990"/>
                  <a:gd name="connsiteY4" fmla="*/ 416193 h 6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990" h="631209">
                    <a:moveTo>
                      <a:pt x="0" y="416193"/>
                    </a:moveTo>
                    <a:cubicBezTo>
                      <a:pt x="399208" y="-129114"/>
                      <a:pt x="1193706" y="-143401"/>
                      <a:pt x="1811990" y="401906"/>
                    </a:cubicBezTo>
                    <a:lnTo>
                      <a:pt x="1623871" y="631209"/>
                    </a:lnTo>
                    <a:lnTo>
                      <a:pt x="111919" y="631209"/>
                    </a:lnTo>
                    <a:lnTo>
                      <a:pt x="0" y="416193"/>
                    </a:lnTo>
                    <a:close/>
                  </a:path>
                </a:pathLst>
              </a:custGeom>
            </p:spPr>
            <p:txBody>
              <a:bodyPr spcFirstLastPara="1" wrap="none">
                <a:prstTxWarp prst="textArchUp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r>
                  <a:rPr lang="ru-RU" altLang="zh-CN" sz="1200" b="1" spc="15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微软雅黑"/>
                  </a:rPr>
                  <a:t>Территория</a:t>
                </a:r>
                <a:endParaRPr lang="ru-RU" altLang="zh-CN" sz="1200" b="1" spc="15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微软雅黑"/>
                </a:endParaRPr>
              </a:p>
              <a:p>
                <a:pPr algn="ctr" eaLnBrk="0" hangingPunct="0">
                  <a:lnSpc>
                    <a:spcPct val="150000"/>
                  </a:lnSpc>
                  <a:defRPr/>
                </a:pPr>
                <a:endParaRPr lang="en-US" altLang="zh-CN" sz="1200" spc="15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8" name="矩形 45"/>
              <p:cNvSpPr/>
              <p:nvPr/>
            </p:nvSpPr>
            <p:spPr>
              <a:xfrm rot="3015817">
                <a:off x="6044902" y="2482590"/>
                <a:ext cx="1462906" cy="727600"/>
              </a:xfrm>
              <a:custGeom>
                <a:avLst/>
                <a:gdLst>
                  <a:gd name="connsiteX0" fmla="*/ 0 w 1511952"/>
                  <a:gd name="connsiteY0" fmla="*/ 0 h 295978"/>
                  <a:gd name="connsiteX1" fmla="*/ 1511952 w 1511952"/>
                  <a:gd name="connsiteY1" fmla="*/ 0 h 295978"/>
                  <a:gd name="connsiteX2" fmla="*/ 1511952 w 1511952"/>
                  <a:gd name="connsiteY2" fmla="*/ 295978 h 295978"/>
                  <a:gd name="connsiteX3" fmla="*/ 0 w 1511952"/>
                  <a:gd name="connsiteY3" fmla="*/ 295978 h 295978"/>
                  <a:gd name="connsiteX4" fmla="*/ 0 w 1511952"/>
                  <a:gd name="connsiteY4" fmla="*/ 0 h 295978"/>
                  <a:gd name="connsiteX0" fmla="*/ 0 w 1511952"/>
                  <a:gd name="connsiteY0" fmla="*/ 105833 h 401811"/>
                  <a:gd name="connsiteX1" fmla="*/ 1511952 w 1511952"/>
                  <a:gd name="connsiteY1" fmla="*/ 105833 h 401811"/>
                  <a:gd name="connsiteX2" fmla="*/ 1511952 w 1511952"/>
                  <a:gd name="connsiteY2" fmla="*/ 401811 h 401811"/>
                  <a:gd name="connsiteX3" fmla="*/ 0 w 1511952"/>
                  <a:gd name="connsiteY3" fmla="*/ 401811 h 401811"/>
                  <a:gd name="connsiteX4" fmla="*/ 0 w 1511952"/>
                  <a:gd name="connsiteY4" fmla="*/ 105833 h 401811"/>
                  <a:gd name="connsiteX0" fmla="*/ 0 w 1511952"/>
                  <a:gd name="connsiteY0" fmla="*/ 171524 h 467502"/>
                  <a:gd name="connsiteX1" fmla="*/ 1511952 w 1511952"/>
                  <a:gd name="connsiteY1" fmla="*/ 171524 h 467502"/>
                  <a:gd name="connsiteX2" fmla="*/ 1511952 w 1511952"/>
                  <a:gd name="connsiteY2" fmla="*/ 467502 h 467502"/>
                  <a:gd name="connsiteX3" fmla="*/ 0 w 1511952"/>
                  <a:gd name="connsiteY3" fmla="*/ 467502 h 467502"/>
                  <a:gd name="connsiteX4" fmla="*/ 0 w 1511952"/>
                  <a:gd name="connsiteY4" fmla="*/ 171524 h 467502"/>
                  <a:gd name="connsiteX0" fmla="*/ 0 w 1623871"/>
                  <a:gd name="connsiteY0" fmla="*/ 216069 h 431085"/>
                  <a:gd name="connsiteX1" fmla="*/ 1623871 w 1623871"/>
                  <a:gd name="connsiteY1" fmla="*/ 135107 h 431085"/>
                  <a:gd name="connsiteX2" fmla="*/ 1623871 w 1623871"/>
                  <a:gd name="connsiteY2" fmla="*/ 431085 h 431085"/>
                  <a:gd name="connsiteX3" fmla="*/ 111919 w 1623871"/>
                  <a:gd name="connsiteY3" fmla="*/ 431085 h 431085"/>
                  <a:gd name="connsiteX4" fmla="*/ 0 w 1623871"/>
                  <a:gd name="connsiteY4" fmla="*/ 216069 h 431085"/>
                  <a:gd name="connsiteX0" fmla="*/ 0 w 1811990"/>
                  <a:gd name="connsiteY0" fmla="*/ 178613 h 393629"/>
                  <a:gd name="connsiteX1" fmla="*/ 1811990 w 1811990"/>
                  <a:gd name="connsiteY1" fmla="*/ 164326 h 393629"/>
                  <a:gd name="connsiteX2" fmla="*/ 1623871 w 1811990"/>
                  <a:gd name="connsiteY2" fmla="*/ 393629 h 393629"/>
                  <a:gd name="connsiteX3" fmla="*/ 111919 w 1811990"/>
                  <a:gd name="connsiteY3" fmla="*/ 393629 h 393629"/>
                  <a:gd name="connsiteX4" fmla="*/ 0 w 1811990"/>
                  <a:gd name="connsiteY4" fmla="*/ 178613 h 393629"/>
                  <a:gd name="connsiteX0" fmla="*/ 0 w 1811990"/>
                  <a:gd name="connsiteY0" fmla="*/ 313434 h 528450"/>
                  <a:gd name="connsiteX1" fmla="*/ 1811990 w 1811990"/>
                  <a:gd name="connsiteY1" fmla="*/ 299147 h 528450"/>
                  <a:gd name="connsiteX2" fmla="*/ 1623871 w 1811990"/>
                  <a:gd name="connsiteY2" fmla="*/ 528450 h 528450"/>
                  <a:gd name="connsiteX3" fmla="*/ 111919 w 1811990"/>
                  <a:gd name="connsiteY3" fmla="*/ 528450 h 528450"/>
                  <a:gd name="connsiteX4" fmla="*/ 0 w 1811990"/>
                  <a:gd name="connsiteY4" fmla="*/ 313434 h 528450"/>
                  <a:gd name="connsiteX0" fmla="*/ 0 w 1811990"/>
                  <a:gd name="connsiteY0" fmla="*/ 416193 h 631209"/>
                  <a:gd name="connsiteX1" fmla="*/ 1811990 w 1811990"/>
                  <a:gd name="connsiteY1" fmla="*/ 401906 h 631209"/>
                  <a:gd name="connsiteX2" fmla="*/ 1623871 w 1811990"/>
                  <a:gd name="connsiteY2" fmla="*/ 631209 h 631209"/>
                  <a:gd name="connsiteX3" fmla="*/ 111919 w 1811990"/>
                  <a:gd name="connsiteY3" fmla="*/ 631209 h 631209"/>
                  <a:gd name="connsiteX4" fmla="*/ 0 w 1811990"/>
                  <a:gd name="connsiteY4" fmla="*/ 416193 h 6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990" h="631209">
                    <a:moveTo>
                      <a:pt x="0" y="416193"/>
                    </a:moveTo>
                    <a:cubicBezTo>
                      <a:pt x="399208" y="-129114"/>
                      <a:pt x="1193706" y="-143401"/>
                      <a:pt x="1811990" y="401906"/>
                    </a:cubicBezTo>
                    <a:lnTo>
                      <a:pt x="1623871" y="631209"/>
                    </a:lnTo>
                    <a:lnTo>
                      <a:pt x="111919" y="631209"/>
                    </a:lnTo>
                    <a:lnTo>
                      <a:pt x="0" y="416193"/>
                    </a:lnTo>
                    <a:close/>
                  </a:path>
                </a:pathLst>
              </a:custGeom>
            </p:spPr>
            <p:txBody>
              <a:bodyPr spcFirstLastPara="1" wrap="none">
                <a:prstTxWarp prst="textArchUp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r>
                  <a:rPr lang="ru-RU" altLang="zh-CN" sz="1200" b="1" spc="15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微软雅黑"/>
                  </a:rPr>
                  <a:t>Населенные пункты</a:t>
                </a:r>
                <a:endParaRPr lang="en-US" altLang="zh-CN" sz="1200" spc="15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9" name="矩形 45"/>
              <p:cNvSpPr/>
              <p:nvPr/>
            </p:nvSpPr>
            <p:spPr>
              <a:xfrm rot="8284992">
                <a:off x="5926330" y="3698643"/>
                <a:ext cx="1462907" cy="727600"/>
              </a:xfrm>
              <a:custGeom>
                <a:avLst/>
                <a:gdLst>
                  <a:gd name="connsiteX0" fmla="*/ 0 w 1511952"/>
                  <a:gd name="connsiteY0" fmla="*/ 0 h 295978"/>
                  <a:gd name="connsiteX1" fmla="*/ 1511952 w 1511952"/>
                  <a:gd name="connsiteY1" fmla="*/ 0 h 295978"/>
                  <a:gd name="connsiteX2" fmla="*/ 1511952 w 1511952"/>
                  <a:gd name="connsiteY2" fmla="*/ 295978 h 295978"/>
                  <a:gd name="connsiteX3" fmla="*/ 0 w 1511952"/>
                  <a:gd name="connsiteY3" fmla="*/ 295978 h 295978"/>
                  <a:gd name="connsiteX4" fmla="*/ 0 w 1511952"/>
                  <a:gd name="connsiteY4" fmla="*/ 0 h 295978"/>
                  <a:gd name="connsiteX0" fmla="*/ 0 w 1511952"/>
                  <a:gd name="connsiteY0" fmla="*/ 105833 h 401811"/>
                  <a:gd name="connsiteX1" fmla="*/ 1511952 w 1511952"/>
                  <a:gd name="connsiteY1" fmla="*/ 105833 h 401811"/>
                  <a:gd name="connsiteX2" fmla="*/ 1511952 w 1511952"/>
                  <a:gd name="connsiteY2" fmla="*/ 401811 h 401811"/>
                  <a:gd name="connsiteX3" fmla="*/ 0 w 1511952"/>
                  <a:gd name="connsiteY3" fmla="*/ 401811 h 401811"/>
                  <a:gd name="connsiteX4" fmla="*/ 0 w 1511952"/>
                  <a:gd name="connsiteY4" fmla="*/ 105833 h 401811"/>
                  <a:gd name="connsiteX0" fmla="*/ 0 w 1511952"/>
                  <a:gd name="connsiteY0" fmla="*/ 171524 h 467502"/>
                  <a:gd name="connsiteX1" fmla="*/ 1511952 w 1511952"/>
                  <a:gd name="connsiteY1" fmla="*/ 171524 h 467502"/>
                  <a:gd name="connsiteX2" fmla="*/ 1511952 w 1511952"/>
                  <a:gd name="connsiteY2" fmla="*/ 467502 h 467502"/>
                  <a:gd name="connsiteX3" fmla="*/ 0 w 1511952"/>
                  <a:gd name="connsiteY3" fmla="*/ 467502 h 467502"/>
                  <a:gd name="connsiteX4" fmla="*/ 0 w 1511952"/>
                  <a:gd name="connsiteY4" fmla="*/ 171524 h 467502"/>
                  <a:gd name="connsiteX0" fmla="*/ 0 w 1623871"/>
                  <a:gd name="connsiteY0" fmla="*/ 216069 h 431085"/>
                  <a:gd name="connsiteX1" fmla="*/ 1623871 w 1623871"/>
                  <a:gd name="connsiteY1" fmla="*/ 135107 h 431085"/>
                  <a:gd name="connsiteX2" fmla="*/ 1623871 w 1623871"/>
                  <a:gd name="connsiteY2" fmla="*/ 431085 h 431085"/>
                  <a:gd name="connsiteX3" fmla="*/ 111919 w 1623871"/>
                  <a:gd name="connsiteY3" fmla="*/ 431085 h 431085"/>
                  <a:gd name="connsiteX4" fmla="*/ 0 w 1623871"/>
                  <a:gd name="connsiteY4" fmla="*/ 216069 h 431085"/>
                  <a:gd name="connsiteX0" fmla="*/ 0 w 1811990"/>
                  <a:gd name="connsiteY0" fmla="*/ 178613 h 393629"/>
                  <a:gd name="connsiteX1" fmla="*/ 1811990 w 1811990"/>
                  <a:gd name="connsiteY1" fmla="*/ 164326 h 393629"/>
                  <a:gd name="connsiteX2" fmla="*/ 1623871 w 1811990"/>
                  <a:gd name="connsiteY2" fmla="*/ 393629 h 393629"/>
                  <a:gd name="connsiteX3" fmla="*/ 111919 w 1811990"/>
                  <a:gd name="connsiteY3" fmla="*/ 393629 h 393629"/>
                  <a:gd name="connsiteX4" fmla="*/ 0 w 1811990"/>
                  <a:gd name="connsiteY4" fmla="*/ 178613 h 393629"/>
                  <a:gd name="connsiteX0" fmla="*/ 0 w 1811990"/>
                  <a:gd name="connsiteY0" fmla="*/ 313434 h 528450"/>
                  <a:gd name="connsiteX1" fmla="*/ 1811990 w 1811990"/>
                  <a:gd name="connsiteY1" fmla="*/ 299147 h 528450"/>
                  <a:gd name="connsiteX2" fmla="*/ 1623871 w 1811990"/>
                  <a:gd name="connsiteY2" fmla="*/ 528450 h 528450"/>
                  <a:gd name="connsiteX3" fmla="*/ 111919 w 1811990"/>
                  <a:gd name="connsiteY3" fmla="*/ 528450 h 528450"/>
                  <a:gd name="connsiteX4" fmla="*/ 0 w 1811990"/>
                  <a:gd name="connsiteY4" fmla="*/ 313434 h 528450"/>
                  <a:gd name="connsiteX0" fmla="*/ 0 w 1811990"/>
                  <a:gd name="connsiteY0" fmla="*/ 416193 h 631209"/>
                  <a:gd name="connsiteX1" fmla="*/ 1811990 w 1811990"/>
                  <a:gd name="connsiteY1" fmla="*/ 401906 h 631209"/>
                  <a:gd name="connsiteX2" fmla="*/ 1623871 w 1811990"/>
                  <a:gd name="connsiteY2" fmla="*/ 631209 h 631209"/>
                  <a:gd name="connsiteX3" fmla="*/ 111919 w 1811990"/>
                  <a:gd name="connsiteY3" fmla="*/ 631209 h 631209"/>
                  <a:gd name="connsiteX4" fmla="*/ 0 w 1811990"/>
                  <a:gd name="connsiteY4" fmla="*/ 416193 h 6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990" h="631209">
                    <a:moveTo>
                      <a:pt x="0" y="416193"/>
                    </a:moveTo>
                    <a:cubicBezTo>
                      <a:pt x="399208" y="-129114"/>
                      <a:pt x="1193706" y="-143401"/>
                      <a:pt x="1811990" y="401906"/>
                    </a:cubicBezTo>
                    <a:lnTo>
                      <a:pt x="1623871" y="631209"/>
                    </a:lnTo>
                    <a:lnTo>
                      <a:pt x="111919" y="631209"/>
                    </a:lnTo>
                    <a:lnTo>
                      <a:pt x="0" y="416193"/>
                    </a:lnTo>
                    <a:close/>
                  </a:path>
                </a:pathLst>
              </a:custGeom>
            </p:spPr>
            <p:txBody>
              <a:bodyPr spcFirstLastPara="1" wrap="none">
                <a:prstTxWarp prst="textArchUp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r>
                  <a:rPr lang="ru-RU" altLang="zh-CN" sz="1200" b="1" spc="15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微软雅黑"/>
                  </a:rPr>
                  <a:t>Плотность населения</a:t>
                </a:r>
                <a:endParaRPr lang="ru-RU" altLang="zh-CN" sz="1200" b="1" spc="15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微软雅黑"/>
                </a:endParaRPr>
              </a:p>
              <a:p>
                <a:pPr algn="ctr" eaLnBrk="0" hangingPunct="0">
                  <a:lnSpc>
                    <a:spcPct val="150000"/>
                  </a:lnSpc>
                  <a:defRPr/>
                </a:pPr>
                <a:endParaRPr lang="en-US" altLang="zh-CN" sz="1200" spc="15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0" name="矩形 45"/>
              <p:cNvSpPr/>
              <p:nvPr/>
            </p:nvSpPr>
            <p:spPr>
              <a:xfrm rot="13772023">
                <a:off x="4744301" y="3648598"/>
                <a:ext cx="1462907" cy="727600"/>
              </a:xfrm>
              <a:custGeom>
                <a:avLst/>
                <a:gdLst>
                  <a:gd name="connsiteX0" fmla="*/ 0 w 1511952"/>
                  <a:gd name="connsiteY0" fmla="*/ 0 h 295978"/>
                  <a:gd name="connsiteX1" fmla="*/ 1511952 w 1511952"/>
                  <a:gd name="connsiteY1" fmla="*/ 0 h 295978"/>
                  <a:gd name="connsiteX2" fmla="*/ 1511952 w 1511952"/>
                  <a:gd name="connsiteY2" fmla="*/ 295978 h 295978"/>
                  <a:gd name="connsiteX3" fmla="*/ 0 w 1511952"/>
                  <a:gd name="connsiteY3" fmla="*/ 295978 h 295978"/>
                  <a:gd name="connsiteX4" fmla="*/ 0 w 1511952"/>
                  <a:gd name="connsiteY4" fmla="*/ 0 h 295978"/>
                  <a:gd name="connsiteX0" fmla="*/ 0 w 1511952"/>
                  <a:gd name="connsiteY0" fmla="*/ 105833 h 401811"/>
                  <a:gd name="connsiteX1" fmla="*/ 1511952 w 1511952"/>
                  <a:gd name="connsiteY1" fmla="*/ 105833 h 401811"/>
                  <a:gd name="connsiteX2" fmla="*/ 1511952 w 1511952"/>
                  <a:gd name="connsiteY2" fmla="*/ 401811 h 401811"/>
                  <a:gd name="connsiteX3" fmla="*/ 0 w 1511952"/>
                  <a:gd name="connsiteY3" fmla="*/ 401811 h 401811"/>
                  <a:gd name="connsiteX4" fmla="*/ 0 w 1511952"/>
                  <a:gd name="connsiteY4" fmla="*/ 105833 h 401811"/>
                  <a:gd name="connsiteX0" fmla="*/ 0 w 1511952"/>
                  <a:gd name="connsiteY0" fmla="*/ 171524 h 467502"/>
                  <a:gd name="connsiteX1" fmla="*/ 1511952 w 1511952"/>
                  <a:gd name="connsiteY1" fmla="*/ 171524 h 467502"/>
                  <a:gd name="connsiteX2" fmla="*/ 1511952 w 1511952"/>
                  <a:gd name="connsiteY2" fmla="*/ 467502 h 467502"/>
                  <a:gd name="connsiteX3" fmla="*/ 0 w 1511952"/>
                  <a:gd name="connsiteY3" fmla="*/ 467502 h 467502"/>
                  <a:gd name="connsiteX4" fmla="*/ 0 w 1511952"/>
                  <a:gd name="connsiteY4" fmla="*/ 171524 h 467502"/>
                  <a:gd name="connsiteX0" fmla="*/ 0 w 1623871"/>
                  <a:gd name="connsiteY0" fmla="*/ 216069 h 431085"/>
                  <a:gd name="connsiteX1" fmla="*/ 1623871 w 1623871"/>
                  <a:gd name="connsiteY1" fmla="*/ 135107 h 431085"/>
                  <a:gd name="connsiteX2" fmla="*/ 1623871 w 1623871"/>
                  <a:gd name="connsiteY2" fmla="*/ 431085 h 431085"/>
                  <a:gd name="connsiteX3" fmla="*/ 111919 w 1623871"/>
                  <a:gd name="connsiteY3" fmla="*/ 431085 h 431085"/>
                  <a:gd name="connsiteX4" fmla="*/ 0 w 1623871"/>
                  <a:gd name="connsiteY4" fmla="*/ 216069 h 431085"/>
                  <a:gd name="connsiteX0" fmla="*/ 0 w 1811990"/>
                  <a:gd name="connsiteY0" fmla="*/ 178613 h 393629"/>
                  <a:gd name="connsiteX1" fmla="*/ 1811990 w 1811990"/>
                  <a:gd name="connsiteY1" fmla="*/ 164326 h 393629"/>
                  <a:gd name="connsiteX2" fmla="*/ 1623871 w 1811990"/>
                  <a:gd name="connsiteY2" fmla="*/ 393629 h 393629"/>
                  <a:gd name="connsiteX3" fmla="*/ 111919 w 1811990"/>
                  <a:gd name="connsiteY3" fmla="*/ 393629 h 393629"/>
                  <a:gd name="connsiteX4" fmla="*/ 0 w 1811990"/>
                  <a:gd name="connsiteY4" fmla="*/ 178613 h 393629"/>
                  <a:gd name="connsiteX0" fmla="*/ 0 w 1811990"/>
                  <a:gd name="connsiteY0" fmla="*/ 313434 h 528450"/>
                  <a:gd name="connsiteX1" fmla="*/ 1811990 w 1811990"/>
                  <a:gd name="connsiteY1" fmla="*/ 299147 h 528450"/>
                  <a:gd name="connsiteX2" fmla="*/ 1623871 w 1811990"/>
                  <a:gd name="connsiteY2" fmla="*/ 528450 h 528450"/>
                  <a:gd name="connsiteX3" fmla="*/ 111919 w 1811990"/>
                  <a:gd name="connsiteY3" fmla="*/ 528450 h 528450"/>
                  <a:gd name="connsiteX4" fmla="*/ 0 w 1811990"/>
                  <a:gd name="connsiteY4" fmla="*/ 313434 h 528450"/>
                  <a:gd name="connsiteX0" fmla="*/ 0 w 1811990"/>
                  <a:gd name="connsiteY0" fmla="*/ 416193 h 631209"/>
                  <a:gd name="connsiteX1" fmla="*/ 1811990 w 1811990"/>
                  <a:gd name="connsiteY1" fmla="*/ 401906 h 631209"/>
                  <a:gd name="connsiteX2" fmla="*/ 1623871 w 1811990"/>
                  <a:gd name="connsiteY2" fmla="*/ 631209 h 631209"/>
                  <a:gd name="connsiteX3" fmla="*/ 111919 w 1811990"/>
                  <a:gd name="connsiteY3" fmla="*/ 631209 h 631209"/>
                  <a:gd name="connsiteX4" fmla="*/ 0 w 1811990"/>
                  <a:gd name="connsiteY4" fmla="*/ 416193 h 63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990" h="631209">
                    <a:moveTo>
                      <a:pt x="0" y="416193"/>
                    </a:moveTo>
                    <a:cubicBezTo>
                      <a:pt x="399208" y="-129114"/>
                      <a:pt x="1193706" y="-143401"/>
                      <a:pt x="1811990" y="401906"/>
                    </a:cubicBezTo>
                    <a:lnTo>
                      <a:pt x="1623871" y="631209"/>
                    </a:lnTo>
                    <a:lnTo>
                      <a:pt x="111919" y="631209"/>
                    </a:lnTo>
                    <a:lnTo>
                      <a:pt x="0" y="416193"/>
                    </a:lnTo>
                    <a:close/>
                  </a:path>
                </a:pathLst>
              </a:custGeom>
            </p:spPr>
            <p:txBody>
              <a:bodyPr spcFirstLastPara="1" wrap="none">
                <a:prstTxWarp prst="textArchUp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r>
                  <a:rPr lang="ru-RU" altLang="zh-CN" sz="1200" b="1" spc="15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微软雅黑"/>
                  </a:rPr>
                  <a:t>Население</a:t>
                </a:r>
                <a:endParaRPr lang="en-US" altLang="zh-CN" sz="1200" b="1" spc="15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微软雅黑"/>
                </a:endParaRPr>
              </a:p>
            </p:txBody>
          </p:sp>
        </p:grpSp>
        <p:sp>
          <p:nvSpPr>
            <p:cNvPr id="15" name="椭圆 59"/>
            <p:cNvSpPr/>
            <p:nvPr/>
          </p:nvSpPr>
          <p:spPr>
            <a:xfrm>
              <a:off x="3866865" y="1783749"/>
              <a:ext cx="1410641" cy="141047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b="1">
                <a:solidFill>
                  <a:srgbClr val="2D448F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6151" name="Прямоугольник 15"/>
          <p:cNvSpPr>
            <a:spLocks noChangeArrowheads="1"/>
          </p:cNvSpPr>
          <p:nvPr/>
        </p:nvSpPr>
        <p:spPr bwMode="auto">
          <a:xfrm>
            <a:off x="6705600" y="2438404"/>
            <a:ext cx="1430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67" name="Rectangle 3"/>
          <p:cNvSpPr txBox="1">
            <a:spLocks noChangeArrowheads="1"/>
          </p:cNvSpPr>
          <p:nvPr/>
        </p:nvSpPr>
        <p:spPr bwMode="auto">
          <a:xfrm>
            <a:off x="914400" y="8382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3399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003399"/>
                </a:solidFill>
                <a:latin typeface="Bookman Old Style" pitchFamily="18" charset="0"/>
              </a:rPr>
            </a:br>
            <a:endParaRPr lang="ru-RU" sz="1600" b="1" dirty="0">
              <a:solidFill>
                <a:srgbClr val="003399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3048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ОБЩАЯ ХАРАКТЕРИСТИКА РАЙОНА</a:t>
            </a:r>
            <a:endParaRPr lang="ru-RU" sz="2000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</p:txBody>
      </p:sp>
      <p:sp>
        <p:nvSpPr>
          <p:cNvPr id="29" name="Прямоугольник 14"/>
          <p:cNvSpPr>
            <a:spLocks noChangeArrowheads="1"/>
          </p:cNvSpPr>
          <p:nvPr/>
        </p:nvSpPr>
        <p:spPr bwMode="auto">
          <a:xfrm>
            <a:off x="0" y="4876800"/>
            <a:ext cx="27860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Численность</a:t>
            </a:r>
            <a:r>
              <a:rPr lang="en-US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endParaRPr lang="ru-RU" sz="16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 eaLnBrk="0" hangingPunct="0">
              <a:lnSpc>
                <a:spcPts val="1800"/>
              </a:lnSpc>
            </a:pP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населения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, </a:t>
            </a:r>
            <a:endParaRPr lang="ru-RU" sz="16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 eaLnBrk="0" hangingPunct="0">
              <a:lnSpc>
                <a:spcPts val="1200"/>
              </a:lnSpc>
            </a:pP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 eaLnBrk="0" hangingPunct="0">
              <a:lnSpc>
                <a:spcPts val="12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106 077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чел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.</a:t>
            </a:r>
          </a:p>
        </p:txBody>
      </p:sp>
      <p:sp>
        <p:nvSpPr>
          <p:cNvPr id="30" name="Прямоугольник 24"/>
          <p:cNvSpPr>
            <a:spLocks noChangeArrowheads="1"/>
          </p:cNvSpPr>
          <p:nvPr/>
        </p:nvSpPr>
        <p:spPr bwMode="auto">
          <a:xfrm>
            <a:off x="228600" y="1143000"/>
            <a:ext cx="32385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4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228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,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6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кв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.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км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 eaLnBrk="0" hangingPunct="0">
              <a:lnSpc>
                <a:spcPts val="2000"/>
              </a:lnSpc>
            </a:pP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(с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учетом акватории Ладожского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озера)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096000" y="9906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</a:rPr>
              <a:t>100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населенных пунктов: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</a:rPr>
              <a:t>3</a:t>
            </a:r>
            <a:r>
              <a:rPr lang="ru-RU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города,</a:t>
            </a:r>
            <a:r>
              <a:rPr lang="ru-RU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 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</a:rPr>
              <a:t>5</a:t>
            </a:r>
            <a:r>
              <a:rPr lang="ru-RU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поселков городского типа, </a:t>
            </a:r>
            <a:endParaRPr lang="en-US" sz="16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</a:endParaRP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</a:rPr>
              <a:t>92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 сельских населенных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пункт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а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</a:endParaRPr>
          </a:p>
        </p:txBody>
      </p:sp>
      <p:sp>
        <p:nvSpPr>
          <p:cNvPr id="32" name="Прямоугольник 14"/>
          <p:cNvSpPr>
            <a:spLocks noChangeArrowheads="1"/>
          </p:cNvSpPr>
          <p:nvPr/>
        </p:nvSpPr>
        <p:spPr bwMode="auto">
          <a:xfrm>
            <a:off x="5986462" y="5029200"/>
            <a:ext cx="3157538" cy="33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41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чел. на 1 кв. км 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 rot="10800000">
            <a:off x="4572000" y="1447800"/>
            <a:ext cx="2244725" cy="2392363"/>
          </a:xfrm>
          <a:custGeom>
            <a:avLst/>
            <a:gdLst>
              <a:gd name="T0" fmla="*/ 1270 w 1344"/>
              <a:gd name="T1" fmla="*/ 1394 h 1496"/>
              <a:gd name="T2" fmla="*/ 1220 w 1344"/>
              <a:gd name="T3" fmla="*/ 1368 h 1496"/>
              <a:gd name="T4" fmla="*/ 1192 w 1344"/>
              <a:gd name="T5" fmla="*/ 1316 h 1496"/>
              <a:gd name="T6" fmla="*/ 1192 w 1344"/>
              <a:gd name="T7" fmla="*/ 1274 h 1496"/>
              <a:gd name="T8" fmla="*/ 1220 w 1344"/>
              <a:gd name="T9" fmla="*/ 1222 h 1496"/>
              <a:gd name="T10" fmla="*/ 1270 w 1344"/>
              <a:gd name="T11" fmla="*/ 1196 h 1496"/>
              <a:gd name="T12" fmla="*/ 1306 w 1344"/>
              <a:gd name="T13" fmla="*/ 1194 h 1496"/>
              <a:gd name="T14" fmla="*/ 1344 w 1344"/>
              <a:gd name="T15" fmla="*/ 1208 h 1496"/>
              <a:gd name="T16" fmla="*/ 1296 w 1344"/>
              <a:gd name="T17" fmla="*/ 1086 h 1496"/>
              <a:gd name="T18" fmla="*/ 1156 w 1344"/>
              <a:gd name="T19" fmla="*/ 1068 h 1496"/>
              <a:gd name="T20" fmla="*/ 1024 w 1344"/>
              <a:gd name="T21" fmla="*/ 1028 h 1496"/>
              <a:gd name="T22" fmla="*/ 900 w 1344"/>
              <a:gd name="T23" fmla="*/ 972 h 1496"/>
              <a:gd name="T24" fmla="*/ 788 w 1344"/>
              <a:gd name="T25" fmla="*/ 900 h 1496"/>
              <a:gd name="T26" fmla="*/ 686 w 1344"/>
              <a:gd name="T27" fmla="*/ 812 h 1496"/>
              <a:gd name="T28" fmla="*/ 598 w 1344"/>
              <a:gd name="T29" fmla="*/ 710 h 1496"/>
              <a:gd name="T30" fmla="*/ 524 w 1344"/>
              <a:gd name="T31" fmla="*/ 598 h 1496"/>
              <a:gd name="T32" fmla="*/ 468 w 1344"/>
              <a:gd name="T33" fmla="*/ 474 h 1496"/>
              <a:gd name="T34" fmla="*/ 430 w 1344"/>
              <a:gd name="T35" fmla="*/ 342 h 1496"/>
              <a:gd name="T36" fmla="*/ 410 w 1344"/>
              <a:gd name="T37" fmla="*/ 202 h 1496"/>
              <a:gd name="T38" fmla="*/ 266 w 1344"/>
              <a:gd name="T39" fmla="*/ 154 h 1496"/>
              <a:gd name="T40" fmla="*/ 254 w 1344"/>
              <a:gd name="T41" fmla="*/ 146 h 1496"/>
              <a:gd name="T42" fmla="*/ 258 w 1344"/>
              <a:gd name="T43" fmla="*/ 134 h 1496"/>
              <a:gd name="T44" fmla="*/ 280 w 1344"/>
              <a:gd name="T45" fmla="*/ 94 h 1496"/>
              <a:gd name="T46" fmla="*/ 280 w 1344"/>
              <a:gd name="T47" fmla="*/ 62 h 1496"/>
              <a:gd name="T48" fmla="*/ 258 w 1344"/>
              <a:gd name="T49" fmla="*/ 22 h 1496"/>
              <a:gd name="T50" fmla="*/ 218 w 1344"/>
              <a:gd name="T51" fmla="*/ 2 h 1496"/>
              <a:gd name="T52" fmla="*/ 188 w 1344"/>
              <a:gd name="T53" fmla="*/ 2 h 1496"/>
              <a:gd name="T54" fmla="*/ 148 w 1344"/>
              <a:gd name="T55" fmla="*/ 22 h 1496"/>
              <a:gd name="T56" fmla="*/ 126 w 1344"/>
              <a:gd name="T57" fmla="*/ 62 h 1496"/>
              <a:gd name="T58" fmla="*/ 126 w 1344"/>
              <a:gd name="T59" fmla="*/ 94 h 1496"/>
              <a:gd name="T60" fmla="*/ 148 w 1344"/>
              <a:gd name="T61" fmla="*/ 134 h 1496"/>
              <a:gd name="T62" fmla="*/ 150 w 1344"/>
              <a:gd name="T63" fmla="*/ 146 h 1496"/>
              <a:gd name="T64" fmla="*/ 140 w 1344"/>
              <a:gd name="T65" fmla="*/ 154 h 1496"/>
              <a:gd name="T66" fmla="*/ 2 w 1344"/>
              <a:gd name="T67" fmla="*/ 222 h 1496"/>
              <a:gd name="T68" fmla="*/ 30 w 1344"/>
              <a:gd name="T69" fmla="*/ 424 h 1496"/>
              <a:gd name="T70" fmla="*/ 84 w 1344"/>
              <a:gd name="T71" fmla="*/ 614 h 1496"/>
              <a:gd name="T72" fmla="*/ 166 w 1344"/>
              <a:gd name="T73" fmla="*/ 792 h 1496"/>
              <a:gd name="T74" fmla="*/ 272 w 1344"/>
              <a:gd name="T75" fmla="*/ 954 h 1496"/>
              <a:gd name="T76" fmla="*/ 398 w 1344"/>
              <a:gd name="T77" fmla="*/ 1100 h 1496"/>
              <a:gd name="T78" fmla="*/ 544 w 1344"/>
              <a:gd name="T79" fmla="*/ 1226 h 1496"/>
              <a:gd name="T80" fmla="*/ 706 w 1344"/>
              <a:gd name="T81" fmla="*/ 1332 h 1496"/>
              <a:gd name="T82" fmla="*/ 884 w 1344"/>
              <a:gd name="T83" fmla="*/ 1412 h 1496"/>
              <a:gd name="T84" fmla="*/ 1074 w 1344"/>
              <a:gd name="T85" fmla="*/ 1468 h 1496"/>
              <a:gd name="T86" fmla="*/ 1274 w 1344"/>
              <a:gd name="T87" fmla="*/ 1494 h 1496"/>
              <a:gd name="T88" fmla="*/ 1344 w 1344"/>
              <a:gd name="T89" fmla="*/ 1382 h 1496"/>
              <a:gd name="T90" fmla="*/ 1306 w 1344"/>
              <a:gd name="T91" fmla="*/ 1396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6">
                <a:moveTo>
                  <a:pt x="1292" y="1398"/>
                </a:moveTo>
                <a:lnTo>
                  <a:pt x="1292" y="1398"/>
                </a:lnTo>
                <a:lnTo>
                  <a:pt x="1270" y="1394"/>
                </a:lnTo>
                <a:lnTo>
                  <a:pt x="1252" y="1390"/>
                </a:lnTo>
                <a:lnTo>
                  <a:pt x="1234" y="1380"/>
                </a:lnTo>
                <a:lnTo>
                  <a:pt x="1220" y="1368"/>
                </a:lnTo>
                <a:lnTo>
                  <a:pt x="1206" y="1352"/>
                </a:lnTo>
                <a:lnTo>
                  <a:pt x="1198" y="1334"/>
                </a:lnTo>
                <a:lnTo>
                  <a:pt x="1192" y="1316"/>
                </a:lnTo>
                <a:lnTo>
                  <a:pt x="1190" y="1296"/>
                </a:lnTo>
                <a:lnTo>
                  <a:pt x="1190" y="1296"/>
                </a:lnTo>
                <a:lnTo>
                  <a:pt x="1192" y="1274"/>
                </a:lnTo>
                <a:lnTo>
                  <a:pt x="1198" y="1256"/>
                </a:lnTo>
                <a:lnTo>
                  <a:pt x="1206" y="1238"/>
                </a:lnTo>
                <a:lnTo>
                  <a:pt x="1220" y="1222"/>
                </a:lnTo>
                <a:lnTo>
                  <a:pt x="1234" y="1210"/>
                </a:lnTo>
                <a:lnTo>
                  <a:pt x="1252" y="1202"/>
                </a:lnTo>
                <a:lnTo>
                  <a:pt x="1270" y="1196"/>
                </a:lnTo>
                <a:lnTo>
                  <a:pt x="1292" y="1194"/>
                </a:lnTo>
                <a:lnTo>
                  <a:pt x="1292" y="1194"/>
                </a:lnTo>
                <a:lnTo>
                  <a:pt x="1306" y="1194"/>
                </a:lnTo>
                <a:lnTo>
                  <a:pt x="1318" y="1196"/>
                </a:lnTo>
                <a:lnTo>
                  <a:pt x="1332" y="1202"/>
                </a:lnTo>
                <a:lnTo>
                  <a:pt x="1344" y="1208"/>
                </a:lnTo>
                <a:lnTo>
                  <a:pt x="1344" y="1088"/>
                </a:lnTo>
                <a:lnTo>
                  <a:pt x="1344" y="1088"/>
                </a:lnTo>
                <a:lnTo>
                  <a:pt x="1296" y="1086"/>
                </a:lnTo>
                <a:lnTo>
                  <a:pt x="1248" y="1082"/>
                </a:lnTo>
                <a:lnTo>
                  <a:pt x="1202" y="1076"/>
                </a:lnTo>
                <a:lnTo>
                  <a:pt x="1156" y="1068"/>
                </a:lnTo>
                <a:lnTo>
                  <a:pt x="1112" y="1056"/>
                </a:lnTo>
                <a:lnTo>
                  <a:pt x="1068" y="1044"/>
                </a:lnTo>
                <a:lnTo>
                  <a:pt x="1024" y="1028"/>
                </a:lnTo>
                <a:lnTo>
                  <a:pt x="982" y="1012"/>
                </a:lnTo>
                <a:lnTo>
                  <a:pt x="940" y="994"/>
                </a:lnTo>
                <a:lnTo>
                  <a:pt x="900" y="972"/>
                </a:lnTo>
                <a:lnTo>
                  <a:pt x="862" y="950"/>
                </a:lnTo>
                <a:lnTo>
                  <a:pt x="824" y="926"/>
                </a:lnTo>
                <a:lnTo>
                  <a:pt x="788" y="900"/>
                </a:lnTo>
                <a:lnTo>
                  <a:pt x="752" y="872"/>
                </a:lnTo>
                <a:lnTo>
                  <a:pt x="718" y="842"/>
                </a:lnTo>
                <a:lnTo>
                  <a:pt x="686" y="812"/>
                </a:lnTo>
                <a:lnTo>
                  <a:pt x="656" y="780"/>
                </a:lnTo>
                <a:lnTo>
                  <a:pt x="626" y="746"/>
                </a:lnTo>
                <a:lnTo>
                  <a:pt x="598" y="710"/>
                </a:lnTo>
                <a:lnTo>
                  <a:pt x="572" y="674"/>
                </a:lnTo>
                <a:lnTo>
                  <a:pt x="548" y="636"/>
                </a:lnTo>
                <a:lnTo>
                  <a:pt x="524" y="598"/>
                </a:lnTo>
                <a:lnTo>
                  <a:pt x="504" y="556"/>
                </a:lnTo>
                <a:lnTo>
                  <a:pt x="486" y="516"/>
                </a:lnTo>
                <a:lnTo>
                  <a:pt x="468" y="474"/>
                </a:lnTo>
                <a:lnTo>
                  <a:pt x="454" y="430"/>
                </a:lnTo>
                <a:lnTo>
                  <a:pt x="440" y="386"/>
                </a:lnTo>
                <a:lnTo>
                  <a:pt x="430" y="342"/>
                </a:lnTo>
                <a:lnTo>
                  <a:pt x="420" y="296"/>
                </a:lnTo>
                <a:lnTo>
                  <a:pt x="414" y="250"/>
                </a:lnTo>
                <a:lnTo>
                  <a:pt x="410" y="202"/>
                </a:lnTo>
                <a:lnTo>
                  <a:pt x="408" y="154"/>
                </a:lnTo>
                <a:lnTo>
                  <a:pt x="266" y="154"/>
                </a:lnTo>
                <a:lnTo>
                  <a:pt x="266" y="154"/>
                </a:lnTo>
                <a:lnTo>
                  <a:pt x="260" y="152"/>
                </a:lnTo>
                <a:lnTo>
                  <a:pt x="254" y="146"/>
                </a:lnTo>
                <a:lnTo>
                  <a:pt x="254" y="146"/>
                </a:lnTo>
                <a:lnTo>
                  <a:pt x="254" y="140"/>
                </a:lnTo>
                <a:lnTo>
                  <a:pt x="258" y="134"/>
                </a:lnTo>
                <a:lnTo>
                  <a:pt x="258" y="134"/>
                </a:lnTo>
                <a:lnTo>
                  <a:pt x="268" y="122"/>
                </a:lnTo>
                <a:lnTo>
                  <a:pt x="274" y="108"/>
                </a:lnTo>
                <a:lnTo>
                  <a:pt x="280" y="94"/>
                </a:lnTo>
                <a:lnTo>
                  <a:pt x="280" y="78"/>
                </a:lnTo>
                <a:lnTo>
                  <a:pt x="280" y="78"/>
                </a:lnTo>
                <a:lnTo>
                  <a:pt x="280" y="62"/>
                </a:lnTo>
                <a:lnTo>
                  <a:pt x="274" y="48"/>
                </a:lnTo>
                <a:lnTo>
                  <a:pt x="268" y="34"/>
                </a:lnTo>
                <a:lnTo>
                  <a:pt x="258" y="22"/>
                </a:lnTo>
                <a:lnTo>
                  <a:pt x="246" y="14"/>
                </a:lnTo>
                <a:lnTo>
                  <a:pt x="234" y="6"/>
                </a:lnTo>
                <a:lnTo>
                  <a:pt x="218" y="2"/>
                </a:lnTo>
                <a:lnTo>
                  <a:pt x="202" y="0"/>
                </a:lnTo>
                <a:lnTo>
                  <a:pt x="202" y="0"/>
                </a:lnTo>
                <a:lnTo>
                  <a:pt x="188" y="2"/>
                </a:lnTo>
                <a:lnTo>
                  <a:pt x="172" y="6"/>
                </a:lnTo>
                <a:lnTo>
                  <a:pt x="160" y="14"/>
                </a:lnTo>
                <a:lnTo>
                  <a:pt x="148" y="22"/>
                </a:lnTo>
                <a:lnTo>
                  <a:pt x="138" y="34"/>
                </a:lnTo>
                <a:lnTo>
                  <a:pt x="130" y="48"/>
                </a:lnTo>
                <a:lnTo>
                  <a:pt x="126" y="62"/>
                </a:lnTo>
                <a:lnTo>
                  <a:pt x="124" y="78"/>
                </a:lnTo>
                <a:lnTo>
                  <a:pt x="124" y="78"/>
                </a:lnTo>
                <a:lnTo>
                  <a:pt x="126" y="94"/>
                </a:lnTo>
                <a:lnTo>
                  <a:pt x="130" y="108"/>
                </a:lnTo>
                <a:lnTo>
                  <a:pt x="138" y="122"/>
                </a:lnTo>
                <a:lnTo>
                  <a:pt x="148" y="134"/>
                </a:lnTo>
                <a:lnTo>
                  <a:pt x="148" y="134"/>
                </a:lnTo>
                <a:lnTo>
                  <a:pt x="152" y="140"/>
                </a:lnTo>
                <a:lnTo>
                  <a:pt x="150" y="146"/>
                </a:lnTo>
                <a:lnTo>
                  <a:pt x="150" y="146"/>
                </a:lnTo>
                <a:lnTo>
                  <a:pt x="146" y="152"/>
                </a:lnTo>
                <a:lnTo>
                  <a:pt x="140" y="154"/>
                </a:lnTo>
                <a:lnTo>
                  <a:pt x="0" y="154"/>
                </a:lnTo>
                <a:lnTo>
                  <a:pt x="0" y="154"/>
                </a:lnTo>
                <a:lnTo>
                  <a:pt x="2" y="222"/>
                </a:lnTo>
                <a:lnTo>
                  <a:pt x="8" y="290"/>
                </a:lnTo>
                <a:lnTo>
                  <a:pt x="18" y="358"/>
                </a:lnTo>
                <a:lnTo>
                  <a:pt x="30" y="424"/>
                </a:lnTo>
                <a:lnTo>
                  <a:pt x="46" y="488"/>
                </a:lnTo>
                <a:lnTo>
                  <a:pt x="64" y="552"/>
                </a:lnTo>
                <a:lnTo>
                  <a:pt x="84" y="614"/>
                </a:lnTo>
                <a:lnTo>
                  <a:pt x="110" y="674"/>
                </a:lnTo>
                <a:lnTo>
                  <a:pt x="136" y="734"/>
                </a:lnTo>
                <a:lnTo>
                  <a:pt x="166" y="792"/>
                </a:lnTo>
                <a:lnTo>
                  <a:pt x="198" y="848"/>
                </a:lnTo>
                <a:lnTo>
                  <a:pt x="234" y="902"/>
                </a:lnTo>
                <a:lnTo>
                  <a:pt x="272" y="954"/>
                </a:lnTo>
                <a:lnTo>
                  <a:pt x="310" y="1004"/>
                </a:lnTo>
                <a:lnTo>
                  <a:pt x="354" y="1054"/>
                </a:lnTo>
                <a:lnTo>
                  <a:pt x="398" y="1100"/>
                </a:lnTo>
                <a:lnTo>
                  <a:pt x="444" y="1144"/>
                </a:lnTo>
                <a:lnTo>
                  <a:pt x="492" y="1186"/>
                </a:lnTo>
                <a:lnTo>
                  <a:pt x="544" y="1226"/>
                </a:lnTo>
                <a:lnTo>
                  <a:pt x="596" y="1264"/>
                </a:lnTo>
                <a:lnTo>
                  <a:pt x="650" y="1298"/>
                </a:lnTo>
                <a:lnTo>
                  <a:pt x="706" y="1332"/>
                </a:lnTo>
                <a:lnTo>
                  <a:pt x="764" y="1360"/>
                </a:lnTo>
                <a:lnTo>
                  <a:pt x="824" y="1388"/>
                </a:lnTo>
                <a:lnTo>
                  <a:pt x="884" y="1412"/>
                </a:lnTo>
                <a:lnTo>
                  <a:pt x="946" y="1434"/>
                </a:lnTo>
                <a:lnTo>
                  <a:pt x="1010" y="1452"/>
                </a:lnTo>
                <a:lnTo>
                  <a:pt x="1074" y="1468"/>
                </a:lnTo>
                <a:lnTo>
                  <a:pt x="1140" y="1480"/>
                </a:lnTo>
                <a:lnTo>
                  <a:pt x="1206" y="1488"/>
                </a:lnTo>
                <a:lnTo>
                  <a:pt x="1274" y="1494"/>
                </a:lnTo>
                <a:lnTo>
                  <a:pt x="1344" y="1496"/>
                </a:lnTo>
                <a:lnTo>
                  <a:pt x="1344" y="1382"/>
                </a:lnTo>
                <a:lnTo>
                  <a:pt x="1344" y="1382"/>
                </a:lnTo>
                <a:lnTo>
                  <a:pt x="1332" y="1388"/>
                </a:lnTo>
                <a:lnTo>
                  <a:pt x="1318" y="1394"/>
                </a:lnTo>
                <a:lnTo>
                  <a:pt x="1306" y="1396"/>
                </a:lnTo>
                <a:lnTo>
                  <a:pt x="1292" y="1398"/>
                </a:lnTo>
                <a:lnTo>
                  <a:pt x="1292" y="139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zh-CN" altLang="en-US" sz="18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6" name="矩形 45"/>
          <p:cNvSpPr/>
          <p:nvPr/>
        </p:nvSpPr>
        <p:spPr bwMode="auto">
          <a:xfrm rot="2984941">
            <a:off x="4533942" y="2319194"/>
            <a:ext cx="2229939" cy="1061319"/>
          </a:xfrm>
          <a:custGeom>
            <a:avLst/>
            <a:gdLst>
              <a:gd name="connsiteX0" fmla="*/ 0 w 1511952"/>
              <a:gd name="connsiteY0" fmla="*/ 0 h 295978"/>
              <a:gd name="connsiteX1" fmla="*/ 1511952 w 1511952"/>
              <a:gd name="connsiteY1" fmla="*/ 0 h 295978"/>
              <a:gd name="connsiteX2" fmla="*/ 1511952 w 1511952"/>
              <a:gd name="connsiteY2" fmla="*/ 295978 h 295978"/>
              <a:gd name="connsiteX3" fmla="*/ 0 w 1511952"/>
              <a:gd name="connsiteY3" fmla="*/ 295978 h 295978"/>
              <a:gd name="connsiteX4" fmla="*/ 0 w 1511952"/>
              <a:gd name="connsiteY4" fmla="*/ 0 h 295978"/>
              <a:gd name="connsiteX0" fmla="*/ 0 w 1511952"/>
              <a:gd name="connsiteY0" fmla="*/ 105833 h 401811"/>
              <a:gd name="connsiteX1" fmla="*/ 1511952 w 1511952"/>
              <a:gd name="connsiteY1" fmla="*/ 105833 h 401811"/>
              <a:gd name="connsiteX2" fmla="*/ 1511952 w 1511952"/>
              <a:gd name="connsiteY2" fmla="*/ 401811 h 401811"/>
              <a:gd name="connsiteX3" fmla="*/ 0 w 1511952"/>
              <a:gd name="connsiteY3" fmla="*/ 401811 h 401811"/>
              <a:gd name="connsiteX4" fmla="*/ 0 w 1511952"/>
              <a:gd name="connsiteY4" fmla="*/ 105833 h 401811"/>
              <a:gd name="connsiteX0" fmla="*/ 0 w 1511952"/>
              <a:gd name="connsiteY0" fmla="*/ 171524 h 467502"/>
              <a:gd name="connsiteX1" fmla="*/ 1511952 w 1511952"/>
              <a:gd name="connsiteY1" fmla="*/ 171524 h 467502"/>
              <a:gd name="connsiteX2" fmla="*/ 1511952 w 1511952"/>
              <a:gd name="connsiteY2" fmla="*/ 467502 h 467502"/>
              <a:gd name="connsiteX3" fmla="*/ 0 w 1511952"/>
              <a:gd name="connsiteY3" fmla="*/ 467502 h 467502"/>
              <a:gd name="connsiteX4" fmla="*/ 0 w 1511952"/>
              <a:gd name="connsiteY4" fmla="*/ 171524 h 467502"/>
              <a:gd name="connsiteX0" fmla="*/ 0 w 1623871"/>
              <a:gd name="connsiteY0" fmla="*/ 216069 h 431085"/>
              <a:gd name="connsiteX1" fmla="*/ 1623871 w 1623871"/>
              <a:gd name="connsiteY1" fmla="*/ 135107 h 431085"/>
              <a:gd name="connsiteX2" fmla="*/ 1623871 w 1623871"/>
              <a:gd name="connsiteY2" fmla="*/ 431085 h 431085"/>
              <a:gd name="connsiteX3" fmla="*/ 111919 w 1623871"/>
              <a:gd name="connsiteY3" fmla="*/ 431085 h 431085"/>
              <a:gd name="connsiteX4" fmla="*/ 0 w 1623871"/>
              <a:gd name="connsiteY4" fmla="*/ 216069 h 431085"/>
              <a:gd name="connsiteX0" fmla="*/ 0 w 1811990"/>
              <a:gd name="connsiteY0" fmla="*/ 178613 h 393629"/>
              <a:gd name="connsiteX1" fmla="*/ 1811990 w 1811990"/>
              <a:gd name="connsiteY1" fmla="*/ 164326 h 393629"/>
              <a:gd name="connsiteX2" fmla="*/ 1623871 w 1811990"/>
              <a:gd name="connsiteY2" fmla="*/ 393629 h 393629"/>
              <a:gd name="connsiteX3" fmla="*/ 111919 w 1811990"/>
              <a:gd name="connsiteY3" fmla="*/ 393629 h 393629"/>
              <a:gd name="connsiteX4" fmla="*/ 0 w 1811990"/>
              <a:gd name="connsiteY4" fmla="*/ 178613 h 393629"/>
              <a:gd name="connsiteX0" fmla="*/ 0 w 1811990"/>
              <a:gd name="connsiteY0" fmla="*/ 313434 h 528450"/>
              <a:gd name="connsiteX1" fmla="*/ 1811990 w 1811990"/>
              <a:gd name="connsiteY1" fmla="*/ 299147 h 528450"/>
              <a:gd name="connsiteX2" fmla="*/ 1623871 w 1811990"/>
              <a:gd name="connsiteY2" fmla="*/ 528450 h 528450"/>
              <a:gd name="connsiteX3" fmla="*/ 111919 w 1811990"/>
              <a:gd name="connsiteY3" fmla="*/ 528450 h 528450"/>
              <a:gd name="connsiteX4" fmla="*/ 0 w 1811990"/>
              <a:gd name="connsiteY4" fmla="*/ 313434 h 528450"/>
              <a:gd name="connsiteX0" fmla="*/ 0 w 1811990"/>
              <a:gd name="connsiteY0" fmla="*/ 416193 h 631209"/>
              <a:gd name="connsiteX1" fmla="*/ 1811990 w 1811990"/>
              <a:gd name="connsiteY1" fmla="*/ 401906 h 631209"/>
              <a:gd name="connsiteX2" fmla="*/ 1623871 w 1811990"/>
              <a:gd name="connsiteY2" fmla="*/ 631209 h 631209"/>
              <a:gd name="connsiteX3" fmla="*/ 111919 w 1811990"/>
              <a:gd name="connsiteY3" fmla="*/ 631209 h 631209"/>
              <a:gd name="connsiteX4" fmla="*/ 0 w 1811990"/>
              <a:gd name="connsiteY4" fmla="*/ 416193 h 63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990" h="631209">
                <a:moveTo>
                  <a:pt x="0" y="416193"/>
                </a:moveTo>
                <a:cubicBezTo>
                  <a:pt x="399208" y="-129114"/>
                  <a:pt x="1193706" y="-143401"/>
                  <a:pt x="1811990" y="401906"/>
                </a:cubicBezTo>
                <a:lnTo>
                  <a:pt x="1623871" y="631209"/>
                </a:lnTo>
                <a:lnTo>
                  <a:pt x="111919" y="631209"/>
                </a:lnTo>
                <a:lnTo>
                  <a:pt x="0" y="416193"/>
                </a:lnTo>
                <a:close/>
              </a:path>
            </a:pathLst>
          </a:cu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altLang="zh-CN" sz="1200" b="1" spc="15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微软雅黑"/>
              </a:rPr>
              <a:t>Территория</a:t>
            </a:r>
            <a:endParaRPr lang="ru-RU" altLang="zh-CN" sz="1200" b="1" spc="15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微软雅黑"/>
            </a:endParaRPr>
          </a:p>
          <a:p>
            <a:pPr algn="ctr" eaLnBrk="0" hangingPunct="0">
              <a:lnSpc>
                <a:spcPct val="150000"/>
              </a:lnSpc>
              <a:defRPr/>
            </a:pPr>
            <a:endParaRPr lang="en-US" altLang="zh-CN" sz="1200" spc="15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6" name="Google Shape;223;p14"/>
          <p:cNvSpPr txBox="1">
            <a:spLocks/>
          </p:cNvSpPr>
          <p:nvPr/>
        </p:nvSpPr>
        <p:spPr>
          <a:xfrm>
            <a:off x="7628462" y="6373675"/>
            <a:ext cx="1485469" cy="3428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 </a:t>
            </a: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0" y="3048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УЧАСТИЕ В </a:t>
            </a: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НП </a:t>
            </a:r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«ОБРАЗОВАНИЕ</a:t>
            </a:r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cs typeface="Tahoma" pitchFamily="34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6019800" y="4038600"/>
            <a:ext cx="3276602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ts val="1400"/>
              </a:lnSpc>
            </a:pP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МБОУ «Кировская СОШ№2»</a:t>
            </a:r>
          </a:p>
          <a:p>
            <a:pPr eaLnBrk="0" hangingPunct="0">
              <a:lnSpc>
                <a:spcPts val="1400"/>
              </a:lnSpc>
            </a:pPr>
            <a:endParaRPr lang="ru-RU" altLang="zh-CN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 eaLnBrk="0" hangingPunct="0">
              <a:lnSpc>
                <a:spcPts val="1400"/>
              </a:lnSpc>
            </a:pP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МБОУ «</a:t>
            </a:r>
            <a:r>
              <a:rPr lang="ru-RU" altLang="zh-CN" sz="1400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Мгинская</a:t>
            </a: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СОШ»</a:t>
            </a:r>
          </a:p>
          <a:p>
            <a:pPr eaLnBrk="0" hangingPunct="0">
              <a:lnSpc>
                <a:spcPts val="1400"/>
              </a:lnSpc>
            </a:pPr>
            <a:endParaRPr lang="ru-RU" altLang="zh-CN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 eaLnBrk="0" hangingPunct="0">
              <a:lnSpc>
                <a:spcPts val="1400"/>
              </a:lnSpc>
            </a:pP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МБОУ «Шлиссельбургская </a:t>
            </a:r>
          </a:p>
          <a:p>
            <a:pPr eaLnBrk="0" hangingPunct="0">
              <a:lnSpc>
                <a:spcPts val="1400"/>
              </a:lnSpc>
            </a:pP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СОШ №1</a:t>
            </a:r>
            <a:r>
              <a:rPr lang="ru-RU" altLang="zh-CN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»</a:t>
            </a:r>
          </a:p>
          <a:p>
            <a:pPr eaLnBrk="0" hangingPunct="0">
              <a:lnSpc>
                <a:spcPts val="1400"/>
              </a:lnSpc>
            </a:pPr>
            <a:endParaRPr lang="ru-RU" altLang="zh-CN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 eaLnBrk="0" hangingPunct="0">
              <a:lnSpc>
                <a:spcPts val="1400"/>
              </a:lnSpc>
            </a:pP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МКОУ «Кировская СОШ №1</a:t>
            </a:r>
            <a:r>
              <a:rPr lang="ru-RU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» </a:t>
            </a:r>
          </a:p>
          <a:p>
            <a:pPr eaLnBrk="0" hangingPunct="0">
              <a:lnSpc>
                <a:spcPts val="1400"/>
              </a:lnSpc>
            </a:pPr>
            <a:endParaRPr lang="ru-RU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  <a:p>
            <a:pPr eaLnBrk="0" hangingPunct="0">
              <a:lnSpc>
                <a:spcPts val="1400"/>
              </a:lnSpc>
            </a:pPr>
            <a:r>
              <a:rPr lang="ru-RU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МКОУ </a:t>
            </a: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«</a:t>
            </a:r>
            <a:r>
              <a:rPr lang="ru-RU" sz="1400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Приладожская</a:t>
            </a: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СОШ»</a:t>
            </a:r>
            <a:endParaRPr lang="ru-RU" altLang="zh-CN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95600" y="2438400"/>
            <a:ext cx="2895600" cy="3623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7819" y="895535"/>
            <a:ext cx="8458200" cy="12485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6" name="Прямоугольник 30"/>
          <p:cNvSpPr>
            <a:spLocks noChangeArrowheads="1"/>
          </p:cNvSpPr>
          <p:nvPr/>
        </p:nvSpPr>
        <p:spPr bwMode="auto">
          <a:xfrm>
            <a:off x="41312" y="913225"/>
            <a:ext cx="9102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1800" b="1" dirty="0" smtClean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В РАМКАХ НАЦИОНАЛЬНОГО ПРОЕКТА «ОБРАЗОВАНИЕ» </a:t>
            </a:r>
          </a:p>
          <a:p>
            <a:pPr algn="ctr" eaLnBrk="0" hangingPunct="0"/>
            <a:r>
              <a:rPr lang="ru-RU" altLang="zh-CN" sz="1800" b="1" dirty="0" smtClean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НА БАЗЕ ОБРАЗОВАТЕЛЬНЫХ УЧРЕЖДЕНИЙ РАЙОНА </a:t>
            </a:r>
          </a:p>
          <a:p>
            <a:pPr algn="ctr" eaLnBrk="0" hangingPunct="0"/>
            <a:r>
              <a:rPr lang="ru-RU" altLang="zh-CN" sz="1800" b="1" dirty="0" smtClean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В 2021 ГОДУ РЕАЛИЗОВЫВАЛИСЬ СЛЕДУЮЩИЕ ПРОЕКТЫ:</a:t>
            </a:r>
            <a:endParaRPr lang="ru-RU" altLang="zh-CN" sz="1800" b="1" dirty="0">
              <a:solidFill>
                <a:srgbClr val="002060"/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22537" name="Прямоугольник 34"/>
          <p:cNvSpPr>
            <a:spLocks noChangeArrowheads="1"/>
          </p:cNvSpPr>
          <p:nvPr/>
        </p:nvSpPr>
        <p:spPr bwMode="auto">
          <a:xfrm>
            <a:off x="2971800" y="4038600"/>
            <a:ext cx="2895600" cy="17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МБОУ «Шлиссельбургская </a:t>
            </a:r>
            <a:endParaRPr lang="ru-RU" altLang="zh-CN" sz="14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300"/>
              </a:lnSpc>
            </a:pPr>
            <a:r>
              <a:rPr lang="ru-RU" altLang="zh-CN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СОШ </a:t>
            </a: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№1» </a:t>
            </a:r>
          </a:p>
          <a:p>
            <a:pPr>
              <a:lnSpc>
                <a:spcPts val="1300"/>
              </a:lnSpc>
            </a:pPr>
            <a:endParaRPr lang="ru-RU" altLang="zh-CN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300"/>
              </a:lnSpc>
            </a:pP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МБУДО «ЦВР г</a:t>
            </a:r>
            <a:r>
              <a:rPr lang="ru-RU" altLang="zh-CN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. Отрадное</a:t>
            </a: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» </a:t>
            </a:r>
          </a:p>
          <a:p>
            <a:pPr>
              <a:lnSpc>
                <a:spcPts val="1300"/>
              </a:lnSpc>
            </a:pPr>
            <a:endParaRPr lang="ru-RU" altLang="zh-CN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300"/>
              </a:lnSpc>
            </a:pP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МБУДО «РЦДО»</a:t>
            </a:r>
          </a:p>
          <a:p>
            <a:pPr>
              <a:lnSpc>
                <a:spcPts val="1300"/>
              </a:lnSpc>
            </a:pPr>
            <a:endParaRPr lang="ru-RU" altLang="zh-CN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300"/>
              </a:lnSpc>
            </a:pP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МКОУ «</a:t>
            </a:r>
            <a:r>
              <a:rPr lang="ru-RU" altLang="zh-CN" sz="1400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Синявинская</a:t>
            </a: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СОШ» </a:t>
            </a:r>
          </a:p>
          <a:p>
            <a:pPr>
              <a:lnSpc>
                <a:spcPts val="1300"/>
              </a:lnSpc>
            </a:pPr>
            <a:endParaRPr lang="ru-RU" altLang="zh-CN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300"/>
              </a:lnSpc>
            </a:pP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МБУДО «ЦИТ»</a:t>
            </a:r>
            <a:endParaRPr lang="en-US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22538" name="Прямоугольник 36"/>
          <p:cNvSpPr>
            <a:spLocks noChangeArrowheads="1"/>
          </p:cNvSpPr>
          <p:nvPr/>
        </p:nvSpPr>
        <p:spPr bwMode="auto">
          <a:xfrm>
            <a:off x="152400" y="4038600"/>
            <a:ext cx="2737887" cy="198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МКОУ «</a:t>
            </a:r>
            <a:r>
              <a:rPr lang="ru-RU" altLang="zh-CN" sz="1400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Синявинская</a:t>
            </a: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СОШ»</a:t>
            </a:r>
          </a:p>
          <a:p>
            <a:pPr indent="87313">
              <a:lnSpc>
                <a:spcPts val="1300"/>
              </a:lnSpc>
            </a:pPr>
            <a:endParaRPr lang="ru-RU" altLang="zh-CN" sz="14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300"/>
              </a:lnSpc>
            </a:pPr>
            <a:r>
              <a:rPr lang="ru-RU" altLang="zh-CN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МБОУ </a:t>
            </a: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«</a:t>
            </a:r>
            <a:r>
              <a:rPr lang="ru-RU" altLang="zh-CN" sz="1400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Отрадненская</a:t>
            </a: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endParaRPr lang="ru-RU" altLang="zh-CN" sz="14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300"/>
              </a:lnSpc>
            </a:pPr>
            <a:r>
              <a:rPr lang="ru-RU" altLang="zh-CN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СОШ </a:t>
            </a:r>
            <a:r>
              <a:rPr lang="ru-RU" altLang="zh-CN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№3»</a:t>
            </a:r>
          </a:p>
          <a:p>
            <a:pPr indent="87313">
              <a:lnSpc>
                <a:spcPts val="1400"/>
              </a:lnSpc>
            </a:pPr>
            <a:endParaRPr lang="ru-RU" altLang="zh-CN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 marL="93663" indent="-93663">
              <a:lnSpc>
                <a:spcPts val="1300"/>
              </a:lnSpc>
            </a:pP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МКОУ «Путиловская ООШ</a:t>
            </a:r>
            <a:r>
              <a:rPr lang="ru-RU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»</a:t>
            </a:r>
          </a:p>
          <a:p>
            <a:pPr indent="87313">
              <a:lnSpc>
                <a:spcPts val="1300"/>
              </a:lnSpc>
            </a:pPr>
            <a:endParaRPr lang="ru-RU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300"/>
              </a:lnSpc>
            </a:pP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МБОУ «Шлиссельбургская </a:t>
            </a:r>
            <a:r>
              <a:rPr lang="ru-RU" sz="14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                       СОШ </a:t>
            </a: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№1»</a:t>
            </a:r>
            <a:endParaRPr lang="ru-RU" sz="14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 indent="87313" algn="ctr"/>
            <a:endParaRPr lang="en-US" sz="1400" b="1" dirty="0">
              <a:solidFill>
                <a:srgbClr val="FF0000"/>
              </a:solidFill>
              <a:latin typeface="Montserrat Medium" pitchFamily="2" charset="-52"/>
              <a:cs typeface="Tahoma" pitchFamily="34" charset="0"/>
            </a:endParaRPr>
          </a:p>
        </p:txBody>
      </p:sp>
      <p:cxnSp>
        <p:nvCxnSpPr>
          <p:cNvPr id="38" name="Straight Connector 101"/>
          <p:cNvCxnSpPr/>
          <p:nvPr/>
        </p:nvCxnSpPr>
        <p:spPr>
          <a:xfrm rot="5400000" flipH="1" flipV="1">
            <a:off x="1104900" y="4152900"/>
            <a:ext cx="3581400" cy="0"/>
          </a:xfrm>
          <a:prstGeom prst="line">
            <a:avLst/>
          </a:prstGeom>
          <a:ln w="44450">
            <a:solidFill>
              <a:srgbClr val="3366CC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1"/>
          <p:cNvCxnSpPr/>
          <p:nvPr/>
        </p:nvCxnSpPr>
        <p:spPr>
          <a:xfrm rot="5400000" flipH="1" flipV="1">
            <a:off x="4152900" y="4152900"/>
            <a:ext cx="3581400" cy="0"/>
          </a:xfrm>
          <a:prstGeom prst="line">
            <a:avLst/>
          </a:prstGeom>
          <a:ln w="44450">
            <a:solidFill>
              <a:srgbClr val="3366CC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1" name="Рисунок 40" descr="Y:\1ЭКОНОМИКА\2021\сканы\cifrovaya-obrazovateljnaya-sre-400x300_Preview.jpg"/>
          <p:cNvPicPr>
            <a:picLocks noChangeAspect="1" noChangeArrowheads="1"/>
          </p:cNvPicPr>
          <p:nvPr/>
        </p:nvPicPr>
        <p:blipFill>
          <a:blip r:embed="rId3" cstate="print"/>
          <a:srcRect l="24310" t="11694" r="21483" b="19354"/>
          <a:stretch>
            <a:fillRect/>
          </a:stretch>
        </p:blipFill>
        <p:spPr bwMode="auto">
          <a:xfrm>
            <a:off x="6705600" y="19812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Рисунок 41" descr="Y:\1ЭКОНОМИКА\2021\сканы\1583985313_Успех_каждого_ребенка.jpg"/>
          <p:cNvPicPr>
            <a:picLocks noChangeAspect="1" noChangeArrowheads="1"/>
          </p:cNvPicPr>
          <p:nvPr/>
        </p:nvPicPr>
        <p:blipFill>
          <a:blip r:embed="rId4" cstate="print"/>
          <a:srcRect l="22516" r="20976"/>
          <a:stretch>
            <a:fillRect/>
          </a:stretch>
        </p:blipFill>
        <p:spPr bwMode="auto">
          <a:xfrm>
            <a:off x="3886200" y="2209800"/>
            <a:ext cx="134143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Рисунок 42" descr="Y:\1ЭКОНОМИКА\2021\сканы\Точка роста 2.jpg"/>
          <p:cNvPicPr>
            <a:picLocks noChangeAspect="1" noChangeArrowheads="1"/>
          </p:cNvPicPr>
          <p:nvPr/>
        </p:nvPicPr>
        <p:blipFill>
          <a:blip r:embed="rId5" cstate="print"/>
          <a:srcRect l="17004" r="8891" b="18571"/>
          <a:stretch>
            <a:fillRect/>
          </a:stretch>
        </p:blipFill>
        <p:spPr bwMode="auto">
          <a:xfrm>
            <a:off x="537369" y="2133601"/>
            <a:ext cx="1809750" cy="148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93" y="6663309"/>
            <a:ext cx="9144793" cy="19469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Slide Number Placeholder 3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741363" y="2232455"/>
            <a:ext cx="2189066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505200" y="1665355"/>
            <a:ext cx="0" cy="1298631"/>
          </a:xfrm>
          <a:prstGeom prst="line">
            <a:avLst/>
          </a:prstGeom>
          <a:ln w="44450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72703" y="1628566"/>
            <a:ext cx="0" cy="1335420"/>
          </a:xfrm>
          <a:prstGeom prst="line">
            <a:avLst/>
          </a:prstGeom>
          <a:ln w="4445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"/>
          <p:cNvSpPr txBox="1">
            <a:spLocks/>
          </p:cNvSpPr>
          <p:nvPr/>
        </p:nvSpPr>
        <p:spPr>
          <a:xfrm>
            <a:off x="6172703" y="2232451"/>
            <a:ext cx="2189066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505200" y="3485517"/>
            <a:ext cx="0" cy="1315083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3"/>
          <p:cNvSpPr txBox="1">
            <a:spLocks/>
          </p:cNvSpPr>
          <p:nvPr/>
        </p:nvSpPr>
        <p:spPr>
          <a:xfrm>
            <a:off x="3391285" y="4229495"/>
            <a:ext cx="2189066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172705" y="3485517"/>
            <a:ext cx="20445" cy="1315083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7200" y="5105400"/>
            <a:ext cx="8229600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0" y="304799"/>
            <a:ext cx="7620387" cy="70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ОБРАЗОВАНИЕ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2171303" y="899777"/>
            <a:ext cx="4800600" cy="45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КАДРЫ 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912" y="1594819"/>
            <a:ext cx="3214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системе дошкольного образования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работают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1 182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человека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1517437"/>
            <a:ext cx="249797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из них педагогических работников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–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545</a:t>
            </a: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человек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9110" y="1628566"/>
            <a:ext cx="25218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том числе: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400 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воспитателей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1" y="3429000"/>
            <a:ext cx="3122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 </a:t>
            </a:r>
            <a:r>
              <a:rPr lang="ru-RU" sz="1800" b="1" kern="0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системе </a:t>
            </a:r>
            <a:endParaRPr lang="ru-RU" sz="1800" b="1" kern="0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  <a:p>
            <a:pPr algn="ctr"/>
            <a:r>
              <a:rPr lang="ru-RU" sz="1800" b="1" kern="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образования </a:t>
            </a:r>
            <a:r>
              <a:rPr lang="ru-RU" sz="1800" b="1" kern="0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работают </a:t>
            </a:r>
            <a:endParaRPr lang="ru-RU" sz="1800" b="1" kern="0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  <a:p>
            <a:pPr algn="ctr"/>
            <a:r>
              <a:rPr lang="ru-RU" sz="2000" b="1" kern="0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510</a:t>
            </a:r>
            <a:r>
              <a:rPr lang="ru-RU" sz="2000" b="1" kern="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1800" b="1" kern="0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учителей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1401" y="3429002"/>
            <a:ext cx="24822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из них с высшим </a:t>
            </a:r>
            <a:endParaRPr lang="ru-RU" sz="1800" b="1" kern="0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  <a:p>
            <a:pPr algn="ctr"/>
            <a:r>
              <a:rPr lang="ru-RU" sz="1800" b="1" kern="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образованием </a:t>
            </a:r>
            <a:r>
              <a:rPr lang="ru-RU" sz="1800" b="1" kern="0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– </a:t>
            </a:r>
            <a:endParaRPr lang="ru-RU" sz="1800" b="1" kern="0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  <a:p>
            <a:pPr algn="ctr"/>
            <a:r>
              <a:rPr lang="ru-RU" sz="2000" b="1" kern="0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440</a:t>
            </a:r>
            <a:r>
              <a:rPr lang="ru-RU" sz="1800" b="1" kern="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человек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48780" y="3429000"/>
            <a:ext cx="28952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укомплектованность </a:t>
            </a:r>
            <a:r>
              <a:rPr lang="ru-RU" sz="1800" b="1" kern="0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педагогическими кадрами составляет </a:t>
            </a:r>
            <a:endParaRPr lang="ru-RU" sz="1800" b="1" kern="0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  <a:p>
            <a:pPr algn="ctr"/>
            <a:r>
              <a:rPr lang="ru-RU" sz="2000" b="1" kern="0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100 </a:t>
            </a:r>
            <a:r>
              <a:rPr lang="ru-RU" sz="1800" b="1" kern="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% 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 bwMode="auto">
          <a:xfrm>
            <a:off x="8605092" y="152400"/>
            <a:ext cx="538908" cy="5166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endParaRPr lang="en-US" kern="0" dirty="0"/>
          </a:p>
        </p:txBody>
      </p:sp>
      <p:cxnSp>
        <p:nvCxnSpPr>
          <p:cNvPr id="26" name="Straight Connector 51"/>
          <p:cNvCxnSpPr/>
          <p:nvPr/>
        </p:nvCxnSpPr>
        <p:spPr>
          <a:xfrm>
            <a:off x="457200" y="3200400"/>
            <a:ext cx="8153400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81002" y="5257800"/>
            <a:ext cx="312257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 системе дополнительного образования </a:t>
            </a:r>
            <a:r>
              <a:rPr lang="ru-RU" sz="1800" b="1" kern="0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работают </a:t>
            </a:r>
            <a:endParaRPr lang="ru-RU" sz="1800" b="1" kern="0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  <a:p>
            <a:pPr algn="ctr"/>
            <a:r>
              <a:rPr lang="ru-RU" sz="2000" b="1" kern="0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155 </a:t>
            </a:r>
            <a:r>
              <a:rPr lang="ru-RU" sz="1800" b="1" kern="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человек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</a:endParaRPr>
          </a:p>
        </p:txBody>
      </p:sp>
      <p:cxnSp>
        <p:nvCxnSpPr>
          <p:cNvPr id="35" name="Straight Connector 43"/>
          <p:cNvCxnSpPr/>
          <p:nvPr/>
        </p:nvCxnSpPr>
        <p:spPr>
          <a:xfrm>
            <a:off x="3505200" y="5257800"/>
            <a:ext cx="0" cy="1315083"/>
          </a:xfrm>
          <a:prstGeom prst="line">
            <a:avLst/>
          </a:prstGeom>
          <a:ln w="4445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7"/>
          <p:cNvCxnSpPr/>
          <p:nvPr/>
        </p:nvCxnSpPr>
        <p:spPr>
          <a:xfrm flipH="1">
            <a:off x="6172202" y="5257800"/>
            <a:ext cx="20445" cy="1315083"/>
          </a:xfrm>
          <a:prstGeom prst="line">
            <a:avLst/>
          </a:prstGeom>
          <a:ln w="4445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657600" y="5257802"/>
            <a:ext cx="2514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из них педагогических работников –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72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человека</a:t>
            </a:r>
            <a:endParaRPr lang="ru-RU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</a:endParaRPr>
          </a:p>
        </p:txBody>
      </p:sp>
      <p:pic>
        <p:nvPicPr>
          <p:cNvPr id="42" name="Рисунок 41" descr="Z:\1ЭКОНОМИКА\2022\Отчет 2021\1645782804img_10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52578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379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762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ДОСТИЖЕНИЯ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304800"/>
            <a:ext cx="762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ОБРАЗОВАНИЕ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27432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Победителем регионального этапа Всероссийской олимпиады школьников по литературе  стала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tserrat Medium" pitchFamily="2" charset="-52"/>
                <a:ea typeface="Cambria" pitchFamily="18" charset="0"/>
              </a:rPr>
              <a:t>Жага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tserrat Medium" pitchFamily="2" charset="-52"/>
                <a:ea typeface="Cambria" pitchFamily="18" charset="0"/>
              </a:rPr>
              <a:t>Анна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(МБОУ «Кировская гимназия»)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" y="3657600"/>
            <a:ext cx="82296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1 место — золотую медаль в компетенции «Токарные работы на станках            с ЧПУ - юниоры»  IX Национального чемпионата «Молодые профессионалы» «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Worldskills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 Россия»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 (г. Уфа)  завоевал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tserrat Medium" pitchFamily="2" charset="-52"/>
                <a:ea typeface="Cambria" pitchFamily="18" charset="0"/>
              </a:rPr>
              <a:t>Бойков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tserrat Medium" pitchFamily="2" charset="-52"/>
                <a:ea typeface="Cambria" pitchFamily="18" charset="0"/>
              </a:rPr>
              <a:t>Вячеслав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</a:rPr>
              <a:t>(МБУДО «Кировский ЦИТ»)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7200" y="5638800"/>
            <a:ext cx="815340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Призёром Регионального конкурса  «Я будущий избиратель» стал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Иванов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Захар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МБОУ «Кировская гимназия»)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latin typeface="Montserrat Medium" pitchFamily="2" charset="-52"/>
              <a:ea typeface="Cambria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200" y="48768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2 место в Региональном конкурсе детского рисунка «Дорога жизни, связь времен» заняла работа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Мгебровой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Мирраславны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(МБУДО «РЦДО»)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latin typeface="Montserrat Medium" pitchFamily="2" charset="-52"/>
              <a:ea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" y="1828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Кировский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район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стал победителем Регионального конкурса   «Детские сады детям – 2021» за наибольшее количество победителей    в разных номинациях и качество подготовки конкурсных     материалов</a:t>
            </a:r>
            <a:endParaRPr lang="ru-RU" sz="1600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" y="1371600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cs typeface="Tahoma" pitchFamily="34" charset="0"/>
              </a:rPr>
              <a:t>17 </a:t>
            </a:r>
            <a:r>
              <a:rPr lang="ru-RU" sz="1600" b="1" dirty="0" smtClean="0">
                <a:latin typeface="Montserrat Medium" pitchFamily="2" charset="-52"/>
                <a:cs typeface="Tahoma" pitchFamily="34" charset="0"/>
              </a:rPr>
              <a:t>выпускников награждены медалью «За особые успехи в учении»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0" y="304799"/>
            <a:ext cx="73152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ФИЗИЧЕСКАЯ КУЛЬТУРА И СПОРТ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10" name="Freeform 77"/>
          <p:cNvSpPr>
            <a:spLocks/>
          </p:cNvSpPr>
          <p:nvPr/>
        </p:nvSpPr>
        <p:spPr bwMode="auto">
          <a:xfrm>
            <a:off x="1600200" y="1600200"/>
            <a:ext cx="2505337" cy="2070797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2147483647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0 w 819"/>
              <a:gd name="T41" fmla="*/ 2147483647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19"/>
              <a:gd name="T88" fmla="*/ 0 h 819"/>
              <a:gd name="T89" fmla="*/ 819 w 819"/>
              <a:gd name="T90" fmla="*/ 819 h 8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76"/>
          <p:cNvSpPr>
            <a:spLocks/>
          </p:cNvSpPr>
          <p:nvPr/>
        </p:nvSpPr>
        <p:spPr bwMode="auto">
          <a:xfrm>
            <a:off x="3429000" y="2133600"/>
            <a:ext cx="2296683" cy="2057400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0 h 819"/>
              <a:gd name="T28" fmla="*/ 2147483647 w 819"/>
              <a:gd name="T29" fmla="*/ 0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0 h 819"/>
              <a:gd name="T40" fmla="*/ 0 w 819"/>
              <a:gd name="T41" fmla="*/ 0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19"/>
              <a:gd name="T88" fmla="*/ 0 h 819"/>
              <a:gd name="T89" fmla="*/ 819 w 819"/>
              <a:gd name="T90" fmla="*/ 819 h 8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008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77"/>
          <p:cNvSpPr>
            <a:spLocks/>
          </p:cNvSpPr>
          <p:nvPr/>
        </p:nvSpPr>
        <p:spPr bwMode="auto">
          <a:xfrm>
            <a:off x="5105400" y="1600200"/>
            <a:ext cx="2482850" cy="2057400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2147483647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0 w 819"/>
              <a:gd name="T41" fmla="*/ 2147483647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19"/>
              <a:gd name="T88" fmla="*/ 0 h 819"/>
              <a:gd name="T89" fmla="*/ 819 w 819"/>
              <a:gd name="T90" fmla="*/ 819 h 8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TextBox 13"/>
          <p:cNvSpPr txBox="1">
            <a:spLocks noChangeArrowheads="1"/>
          </p:cNvSpPr>
          <p:nvPr/>
        </p:nvSpPr>
        <p:spPr bwMode="auto">
          <a:xfrm>
            <a:off x="685800" y="3733800"/>
            <a:ext cx="3169509" cy="191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Спортивные </a:t>
            </a:r>
            <a:r>
              <a:rPr lang="ru-RU" sz="1400" b="1" dirty="0" smtClean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сооружения: </a:t>
            </a:r>
            <a:endParaRPr lang="ru-RU" sz="1400" b="1" dirty="0">
              <a:solidFill>
                <a:schemeClr val="accent4">
                  <a:lumMod val="10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>
              <a:lnSpc>
                <a:spcPts val="180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3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стадиона,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72</a:t>
            </a:r>
            <a:r>
              <a:rPr lang="ru-RU" sz="18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плоскостных спортивных сооружений</a:t>
            </a:r>
            <a:r>
              <a:rPr lang="ru-RU" sz="1400" b="1" dirty="0" smtClean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,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39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спортивных </a:t>
            </a:r>
            <a:r>
              <a:rPr lang="ru-RU" sz="1400" b="1" dirty="0" smtClean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залов, </a:t>
            </a:r>
          </a:p>
          <a:p>
            <a:pPr algn="ctr">
              <a:lnSpc>
                <a:spcPts val="1800"/>
              </a:lnSpc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</a:t>
            </a:r>
            <a:r>
              <a:rPr lang="ru-RU" altLang="ru-RU" sz="2800" b="1" dirty="0" smtClean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altLang="ru-RU" sz="1400" b="1" dirty="0" smtClean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бассейн,                             </a:t>
            </a:r>
          </a:p>
          <a:p>
            <a:pPr algn="ctr">
              <a:lnSpc>
                <a:spcPts val="1800"/>
              </a:lnSpc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27</a:t>
            </a:r>
            <a:r>
              <a:rPr lang="ru-RU" altLang="ru-RU" sz="2800" b="1" dirty="0" smtClean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altLang="ru-RU" sz="1400" b="1" dirty="0" smtClean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прочих спортивных объектов</a:t>
            </a:r>
            <a:endParaRPr lang="ru-RU" altLang="ru-RU" sz="1400" b="1" dirty="0">
              <a:solidFill>
                <a:schemeClr val="accent4">
                  <a:lumMod val="10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429000" y="4572000"/>
            <a:ext cx="17822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Учреждения физической культуры и спорта</a:t>
            </a:r>
            <a:endParaRPr lang="ru-RU" altLang="ru-RU" sz="1400" b="1" dirty="0">
              <a:solidFill>
                <a:schemeClr val="accent4">
                  <a:lumMod val="10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4876800" y="3733800"/>
            <a:ext cx="26892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Проведено  физкультурно-массовых и спортивных мероприятий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 охватом </a:t>
            </a:r>
            <a:r>
              <a:rPr lang="ru-RU" sz="1400" b="1" dirty="0" smtClean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более                                    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7 000 </a:t>
            </a: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человек</a:t>
            </a: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endParaRPr lang="ru-RU" altLang="ru-RU" sz="1600" b="1" dirty="0">
              <a:solidFill>
                <a:schemeClr val="accent4">
                  <a:lumMod val="10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24587" name="TextBox 16"/>
          <p:cNvSpPr txBox="1">
            <a:spLocks noChangeArrowheads="1"/>
          </p:cNvSpPr>
          <p:nvPr/>
        </p:nvSpPr>
        <p:spPr bwMode="auto">
          <a:xfrm>
            <a:off x="1905000" y="25146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142</a:t>
            </a:r>
            <a:endParaRPr lang="ru-RU" alt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88" name="TextBox 17"/>
          <p:cNvSpPr txBox="1">
            <a:spLocks noChangeArrowheads="1"/>
          </p:cNvSpPr>
          <p:nvPr/>
        </p:nvSpPr>
        <p:spPr bwMode="auto">
          <a:xfrm>
            <a:off x="3581400" y="25908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4589" name="TextBox 18"/>
          <p:cNvSpPr txBox="1">
            <a:spLocks noChangeArrowheads="1"/>
          </p:cNvSpPr>
          <p:nvPr/>
        </p:nvSpPr>
        <p:spPr bwMode="auto">
          <a:xfrm>
            <a:off x="5410200" y="25146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151</a:t>
            </a:r>
            <a:endParaRPr lang="ru-RU" alt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0" y="304799"/>
            <a:ext cx="73152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ФИЗИЧЕСКАЯ КУЛЬТУРА И СПОРТ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24587" name="TextBox 16"/>
          <p:cNvSpPr txBox="1">
            <a:spLocks noChangeArrowheads="1"/>
          </p:cNvSpPr>
          <p:nvPr/>
        </p:nvSpPr>
        <p:spPr bwMode="auto">
          <a:xfrm>
            <a:off x="2018741" y="2070186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142</a:t>
            </a:r>
            <a:endParaRPr lang="ru-RU" alt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88" name="TextBox 17"/>
          <p:cNvSpPr txBox="1">
            <a:spLocks noChangeArrowheads="1"/>
          </p:cNvSpPr>
          <p:nvPr/>
        </p:nvSpPr>
        <p:spPr bwMode="auto">
          <a:xfrm>
            <a:off x="3635269" y="2129671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7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 2021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году был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открыт новый физкультурно-оздоровительный комплекс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                                       МБУ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«Кировская спортивная школа» с универсальным игровым залом,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                        построен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 рамках программы Ленинградской области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                                                                                        «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Развитие физической культуры и спорта в Ленинградской области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» 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0400"/>
            <a:ext cx="28622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00400"/>
            <a:ext cx="281839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2004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0" y="304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ФИЗИЧЕСКАЯ КУЛЬТУРА И </a:t>
            </a:r>
            <a:r>
              <a:rPr lang="ru-RU" alt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СПОРТ</a:t>
            </a: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cs typeface="Tahoma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605" name="Заголовок 1"/>
          <p:cNvSpPr>
            <a:spLocks noGrp="1"/>
          </p:cNvSpPr>
          <p:nvPr>
            <p:ph type="title"/>
          </p:nvPr>
        </p:nvSpPr>
        <p:spPr>
          <a:xfrm>
            <a:off x="914400" y="1295401"/>
            <a:ext cx="7696200" cy="836108"/>
          </a:xfrm>
        </p:spPr>
        <p:txBody>
          <a:bodyPr/>
          <a:lstStyle/>
          <a:p>
            <a:pPr algn="ctr" eaLnBrk="1" hangingPunct="1"/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Присвоено</a:t>
            </a:r>
            <a:r>
              <a:rPr lang="ru-RU" sz="1600" b="1" dirty="0" smtClean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375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спортивных     разрядов, из них: КМС -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13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                               </a:t>
            </a:r>
            <a:r>
              <a:rPr lang="en-US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I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разряд –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43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, Мастер спорта РФ по</a:t>
            </a:r>
            <a:r>
              <a:rPr lang="ru-RU" sz="16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худ. гимнастике –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2</a:t>
            </a:r>
            <a:r>
              <a:rPr lang="ru-RU" sz="1600" dirty="0" smtClean="0">
                <a:latin typeface="Montserrat Medium" pitchFamily="2" charset="-52"/>
              </a:rPr>
              <a:t/>
            </a:r>
            <a:br>
              <a:rPr lang="ru-RU" sz="1600" dirty="0" smtClean="0">
                <a:latin typeface="Montserrat Medium" pitchFamily="2" charset="-52"/>
              </a:rPr>
            </a:b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latin typeface="Tahoma" pitchFamily="34" charset="0"/>
                <a:cs typeface="Tahoma" pitchFamily="34" charset="0"/>
              </a:rPr>
            </a:br>
            <a:endParaRPr lang="ru-RU" sz="2000" b="1" dirty="0" smtClean="0">
              <a:solidFill>
                <a:srgbClr val="3A003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6" name="Объект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pPr marL="0" indent="0"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Победители и призёры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Чемпионата  СЗФО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по плаванию стали             </a:t>
            </a:r>
            <a:r>
              <a:rPr lang="ru-RU" sz="1600" i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Брагин Леонид, </a:t>
            </a:r>
            <a:r>
              <a:rPr lang="ru-RU" sz="1600" i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Янушевский </a:t>
            </a:r>
            <a:r>
              <a:rPr lang="ru-RU" sz="1600" i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Владислав</a:t>
            </a:r>
            <a:r>
              <a:rPr lang="ru-RU" sz="1600" i="1" dirty="0" smtClean="0">
                <a:solidFill>
                  <a:srgbClr val="C00000"/>
                </a:solidFill>
                <a:latin typeface="Montserrat Medium" pitchFamily="2" charset="-52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5609" name="Заголовок 1"/>
          <p:cNvSpPr txBox="1">
            <a:spLocks/>
          </p:cNvSpPr>
          <p:nvPr/>
        </p:nvSpPr>
        <p:spPr bwMode="auto">
          <a:xfrm>
            <a:off x="457200" y="2133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 dirty="0" smtClean="0"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Победители и призёры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Всероссийских соревнований по художественной гимнастике стали </a:t>
            </a:r>
          </a:p>
          <a:p>
            <a:pPr algn="ctr"/>
            <a:r>
              <a:rPr lang="ru-RU" sz="1600" i="1" dirty="0" err="1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Блейх</a:t>
            </a:r>
            <a:r>
              <a:rPr lang="ru-RU" sz="1600" i="1" dirty="0" smtClean="0">
                <a:solidFill>
                  <a:srgbClr val="C00000"/>
                </a:solidFill>
                <a:latin typeface="Montserrat Medium" pitchFamily="2" charset="-52"/>
              </a:rPr>
              <a:t> </a:t>
            </a:r>
            <a:r>
              <a:rPr lang="ru-RU" sz="1600" i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Александра, </a:t>
            </a:r>
            <a:r>
              <a:rPr lang="ru-RU" sz="1600" i="1" dirty="0" err="1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Марущак</a:t>
            </a:r>
            <a:r>
              <a:rPr lang="ru-RU" sz="1600" i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 Анна, Романенко Екатерина, Павлюченко Анастасия, Конакова Александра, Мальцева Кристина, </a:t>
            </a:r>
            <a:r>
              <a:rPr lang="ru-RU" sz="1600" i="1" dirty="0" err="1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Огниченко</a:t>
            </a:r>
            <a:r>
              <a:rPr lang="ru-RU" sz="1600" i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 Ксения, </a:t>
            </a:r>
            <a:r>
              <a:rPr lang="ru-RU" sz="1600" i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Богомолова Анастасия</a:t>
            </a:r>
            <a:endParaRPr lang="ru-RU" sz="1600" b="1" dirty="0" smtClean="0">
              <a:solidFill>
                <a:srgbClr val="C00000"/>
              </a:solidFill>
              <a:latin typeface="Montserrat Medium" pitchFamily="2" charset="-52"/>
              <a:ea typeface="Cambria" panose="02040503050406030204" pitchFamily="18" charset="0"/>
            </a:endParaRPr>
          </a:p>
          <a:p>
            <a:pPr algn="ctr"/>
            <a:endParaRPr lang="ru-RU" sz="2000" b="1" dirty="0" smtClean="0">
              <a:solidFill>
                <a:srgbClr val="003399"/>
              </a:solidFill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514600" y="762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ДОСТИЖЕНИЯ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cs typeface="Tahoma" pitchFamily="34" charset="0"/>
              </a:rPr>
              <a:t> </a:t>
            </a:r>
            <a:endParaRPr lang="ru-RU" sz="1800" b="1" dirty="0">
              <a:solidFill>
                <a:srgbClr val="C00000"/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886200"/>
            <a:ext cx="8254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Победителем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первенства СЗФО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по боксу стал  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Гусейнов </a:t>
            </a:r>
            <a:r>
              <a:rPr lang="ru-RU" sz="1600" i="1" dirty="0" err="1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Азамат</a:t>
            </a:r>
            <a:endParaRPr lang="ru-RU" sz="1600" b="1" dirty="0">
              <a:solidFill>
                <a:srgbClr val="C00000"/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648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Победителями в  Первенстве СЗФО России по рукопашному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бою стали  </a:t>
            </a:r>
            <a:r>
              <a:rPr lang="ru-RU" sz="1600" i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Федоров </a:t>
            </a:r>
            <a:r>
              <a:rPr lang="ru-RU" sz="1600" i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Артем, Кулаков Максим, </a:t>
            </a:r>
            <a:r>
              <a:rPr lang="ru-RU" sz="1600" i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Рыбаков Алексей</a:t>
            </a:r>
            <a:r>
              <a:rPr lang="ru-RU" sz="1600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  </a:t>
            </a:r>
            <a:endParaRPr lang="ru-RU" sz="1600" b="1" dirty="0">
              <a:solidFill>
                <a:srgbClr val="C00000"/>
              </a:solidFill>
              <a:latin typeface="Montserrat Medium" pitchFamily="2" charset="-52"/>
              <a:ea typeface="Cambria" panose="020405030504060302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543800" cy="129540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  <a:t>На территории Кировского муниципального района реализуется  муниципальная программа </a:t>
            </a:r>
            <a:br>
              <a:rPr lang="ru-RU" sz="18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</a:br>
            <a:r>
              <a:rPr lang="ru-RU" sz="1800" dirty="0" smtClean="0">
                <a:solidFill>
                  <a:srgbClr val="C00000"/>
                </a:solidFill>
                <a:latin typeface="Montserrat Medium" pitchFamily="2" charset="-52"/>
              </a:rPr>
              <a:t>«Укрепление общественного здоровья в Кировском муниципальном районе Ленинградской области»</a:t>
            </a:r>
            <a:endParaRPr lang="ru-RU" sz="1800" dirty="0">
              <a:solidFill>
                <a:srgbClr val="C00000"/>
              </a:solidFill>
              <a:latin typeface="Montserrat Medium" pitchFamily="2" charset="-52"/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Флай лежал из шкал и весов Бесплатные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2516610" cy="18288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pic>
        <p:nvPicPr>
          <p:cNvPr id="30724" name="Picture 4" descr="https://lrt.tv/wp-content/uploads/2019/10/orig-15689646514670bdecb687e50f57382b8f9cac865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971800"/>
            <a:ext cx="2907323" cy="182880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971800"/>
            <a:ext cx="283620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304800"/>
            <a:ext cx="792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ЗДОРОВЫЙ ОБРАЗ ЖИЗНИ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0" y="304800"/>
            <a:ext cx="792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МОЛОДЕЖНАЯ ПОЛИТИКА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304801" y="1099564"/>
            <a:ext cx="8729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В </a:t>
            </a:r>
            <a:r>
              <a:rPr lang="ru-RU" alt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КИРОВСКОМ РАЙОНЕ РАБОТАЮТ: </a:t>
            </a:r>
            <a:endParaRPr lang="ru-RU" altLang="ru-RU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26630" name="Содержимое 2"/>
          <p:cNvSpPr>
            <a:spLocks noGrp="1"/>
          </p:cNvSpPr>
          <p:nvPr>
            <p:ph sz="quarter" idx="1"/>
          </p:nvPr>
        </p:nvSpPr>
        <p:spPr>
          <a:xfrm>
            <a:off x="152402" y="1828800"/>
            <a:ext cx="3921125" cy="3962400"/>
          </a:xfrm>
        </p:spPr>
        <p:txBody>
          <a:bodyPr/>
          <a:lstStyle/>
          <a:p>
            <a:pPr marL="354013" indent="-354013">
              <a:lnSpc>
                <a:spcPts val="15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16</a:t>
            </a:r>
            <a:r>
              <a:rPr lang="ru-RU" sz="2400" b="1" dirty="0" smtClean="0">
                <a:solidFill>
                  <a:srgbClr val="003399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ru-RU" sz="17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молодежных волонтерских организаций </a:t>
            </a:r>
          </a:p>
          <a:p>
            <a:pPr>
              <a:lnSpc>
                <a:spcPts val="1500"/>
              </a:lnSpc>
              <a:buFontTx/>
              <a:buNone/>
            </a:pPr>
            <a:endParaRPr lang="ru-RU" sz="1800" b="1" dirty="0" smtClean="0"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5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003399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rgbClr val="003399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ru-RU" sz="17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военно-патриотических клуба</a:t>
            </a:r>
          </a:p>
          <a:p>
            <a:pPr>
              <a:lnSpc>
                <a:spcPts val="1500"/>
              </a:lnSpc>
              <a:buFontTx/>
              <a:buNone/>
            </a:pPr>
            <a:endParaRPr lang="ru-RU" sz="1800" b="1" dirty="0" smtClean="0"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5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6</a:t>
            </a:r>
            <a:r>
              <a:rPr lang="ru-RU" sz="1800" b="1" dirty="0" smtClean="0">
                <a:solidFill>
                  <a:srgbClr val="003399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ru-RU" sz="17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поисковых объединений </a:t>
            </a:r>
          </a:p>
          <a:p>
            <a:pPr>
              <a:lnSpc>
                <a:spcPts val="1500"/>
              </a:lnSpc>
              <a:buFontTx/>
              <a:buNone/>
            </a:pPr>
            <a:endParaRPr lang="ru-RU" sz="18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 marL="269875" indent="-269875">
              <a:lnSpc>
                <a:spcPts val="15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3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 </a:t>
            </a:r>
            <a:r>
              <a:rPr lang="ru-RU" sz="17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общественных молодежны</a:t>
            </a:r>
            <a:r>
              <a:rPr lang="ru-RU" sz="1700" b="1" dirty="0" smtClean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х </a:t>
            </a:r>
            <a:r>
              <a:rPr lang="ru-RU" sz="17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организаций</a:t>
            </a:r>
          </a:p>
          <a:p>
            <a:pPr>
              <a:lnSpc>
                <a:spcPts val="1500"/>
              </a:lnSpc>
              <a:buFontTx/>
              <a:buNone/>
            </a:pPr>
            <a:endParaRPr lang="ru-RU" sz="1800" b="1" dirty="0" smtClean="0"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ts val="15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8</a:t>
            </a:r>
            <a:r>
              <a:rPr lang="ru-RU" sz="1800" b="1" dirty="0" smtClean="0"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 </a:t>
            </a:r>
            <a:r>
              <a:rPr lang="ru-RU" sz="17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молодежных советов</a:t>
            </a:r>
            <a:r>
              <a:rPr lang="en-US" sz="17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</a:p>
          <a:p>
            <a:pPr>
              <a:lnSpc>
                <a:spcPts val="1500"/>
              </a:lnSpc>
              <a:buFontTx/>
              <a:buNone/>
            </a:pPr>
            <a:r>
              <a:rPr lang="en-US" sz="1800" b="1" dirty="0" smtClean="0">
                <a:solidFill>
                  <a:srgbClr val="30303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</a:p>
          <a:p>
            <a:pPr marL="269875" indent="-269875">
              <a:lnSpc>
                <a:spcPts val="1500"/>
              </a:lnSpc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1</a:t>
            </a:r>
            <a:r>
              <a:rPr lang="en-US" sz="1800" b="1" dirty="0" smtClean="0">
                <a:solidFill>
                  <a:srgbClr val="30303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 </a:t>
            </a:r>
            <a:r>
              <a:rPr lang="ru-RU" sz="17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молодежный </a:t>
            </a:r>
            <a:r>
              <a:rPr lang="ru-RU" sz="1700" b="1" dirty="0" err="1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коворкинг-центр</a:t>
            </a:r>
            <a:r>
              <a:rPr lang="ru-RU" sz="17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 «Кредо»</a:t>
            </a:r>
            <a:endParaRPr lang="en-US" sz="17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303030"/>
              </a:solidFill>
              <a:latin typeface="Montserrat Medium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ru-RU" sz="1000" dirty="0" smtClean="0">
              <a:latin typeface="Montserrat Medium" pitchFamily="2" charset="-52"/>
            </a:endParaRPr>
          </a:p>
        </p:txBody>
      </p:sp>
      <p:pic>
        <p:nvPicPr>
          <p:cNvPr id="26631" name="Рисунок 3" descr="tmbfl9LQ7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3" y="1951772"/>
            <a:ext cx="50482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Содержимое 2"/>
          <p:cNvSpPr txBox="1">
            <a:spLocks/>
          </p:cNvSpPr>
          <p:nvPr/>
        </p:nvSpPr>
        <p:spPr bwMode="auto">
          <a:xfrm>
            <a:off x="0" y="5791200"/>
            <a:ext cx="9144000" cy="4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Проведено</a:t>
            </a:r>
            <a:r>
              <a:rPr lang="ru-RU" sz="1800" b="1" dirty="0">
                <a:solidFill>
                  <a:srgbClr val="00206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77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молодежных мероприятий  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с 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охватом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2 428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чел.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100" b="1" dirty="0">
                <a:latin typeface="Montserrat Medium" pitchFamily="2" charset="-52"/>
                <a:cs typeface="Tahoma" pitchFamily="34" charset="0"/>
              </a:rPr>
              <a:t>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endParaRPr lang="ru-RU" sz="4200" dirty="0">
              <a:latin typeface="Montserrat Medium" pitchFamily="2" charset="-52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3200" dirty="0">
              <a:latin typeface="Montserrat Medium" pitchFamily="2" charset="-5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Заголовок 1"/>
          <p:cNvSpPr>
            <a:spLocks noGrp="1"/>
          </p:cNvSpPr>
          <p:nvPr>
            <p:ph type="title"/>
          </p:nvPr>
        </p:nvSpPr>
        <p:spPr>
          <a:xfrm>
            <a:off x="152400" y="990601"/>
            <a:ext cx="8806868" cy="2666796"/>
          </a:xfrm>
        </p:spPr>
        <p:txBody>
          <a:bodyPr/>
          <a:lstStyle/>
          <a:p>
            <a:pPr algn="ctr" eaLnBrk="1" hangingPunct="1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НОВЫЕ МЕРОПРИЯТИЯ </a:t>
            </a:r>
            <a:b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</a:b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В СФЕРЕ МОЛОДЕЖНОЙ ПОЛИТИКИ  </a:t>
            </a:r>
            <a:b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</a:b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- районный </a:t>
            </a: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«ЭТНОФЕСТ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»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- соревнования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среди любителей по управлению </a:t>
            </a:r>
            <a:r>
              <a:rPr lang="ru-RU" sz="1800" b="1" dirty="0" err="1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дронов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- фестиваль </a:t>
            </a: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«Здоровье - это здорово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»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- конкурс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социальных проектов </a:t>
            </a: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«Рывок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»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- акция </a:t>
            </a: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«Огненные картины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»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- акция 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«Поехали!» 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и др.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/>
            </a:r>
            <a:b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</a:br>
            <a:endParaRPr lang="ru-RU" sz="2000" b="1" dirty="0" smtClean="0">
              <a:solidFill>
                <a:srgbClr val="3A003A"/>
              </a:solidFill>
              <a:latin typeface="Cambria" panose="02040503050406030204" pitchFamily="18" charset="0"/>
              <a:ea typeface="Cambria" panose="02040503050406030204" pitchFamily="18" charset="0"/>
              <a:cs typeface="Tahoma" pitchFamily="34" charset="0"/>
            </a:endParaRPr>
          </a:p>
        </p:txBody>
      </p:sp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304799"/>
            <a:ext cx="7924800" cy="37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МОЛОДЕЖНАЯ ПОЛИТИКА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pic>
        <p:nvPicPr>
          <p:cNvPr id="16" name="Рисунок 15" descr="https://sun9-75.userapi.com/impf/nv2uCNM7qVY_j_zKyw0vmuOccvhZkTgOSOxYzg/aKIs0TceQ-g.jpg?size=2560x1707&amp;quality=96&amp;sign=88bab99c35316634d6c10abbcff63a5d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5" y="4114801"/>
            <a:ext cx="2929077" cy="184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5" cstate="print"/>
          <a:srcRect l="20524" t="20715" r="22501" b="14101"/>
          <a:stretch/>
        </p:blipFill>
        <p:spPr bwMode="auto">
          <a:xfrm>
            <a:off x="3226957" y="4114800"/>
            <a:ext cx="2743200" cy="1847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Рисунок 17" descr="https://sun9-58.userapi.com/impf/L7j0GsCEB4kShlFNo_3GUFHo5rKTXm8nsJBQNw/A6Nlf64V64M.jpg?size=2560x1707&amp;quality=96&amp;sign=ff75e1b34bd6fb90c6cebce0437a7691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78" y="4135583"/>
            <a:ext cx="2839022" cy="184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eform 77"/>
          <p:cNvSpPr>
            <a:spLocks/>
          </p:cNvSpPr>
          <p:nvPr/>
        </p:nvSpPr>
        <p:spPr bwMode="auto">
          <a:xfrm>
            <a:off x="1769918" y="1047961"/>
            <a:ext cx="2362200" cy="2057400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2147483647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0 w 819"/>
              <a:gd name="T41" fmla="*/ 2147483647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19"/>
              <a:gd name="T88" fmla="*/ 0 h 819"/>
              <a:gd name="T89" fmla="*/ 819 w 819"/>
              <a:gd name="T90" fmla="*/ 819 h 8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reeform 76"/>
          <p:cNvSpPr>
            <a:spLocks/>
          </p:cNvSpPr>
          <p:nvPr/>
        </p:nvSpPr>
        <p:spPr bwMode="auto">
          <a:xfrm>
            <a:off x="3517324" y="1576755"/>
            <a:ext cx="2286000" cy="2057400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0 h 819"/>
              <a:gd name="T28" fmla="*/ 2147483647 w 819"/>
              <a:gd name="T29" fmla="*/ 0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0 h 819"/>
              <a:gd name="T40" fmla="*/ 0 w 819"/>
              <a:gd name="T41" fmla="*/ 0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19"/>
              <a:gd name="T88" fmla="*/ 0 h 819"/>
              <a:gd name="T89" fmla="*/ 819 w 819"/>
              <a:gd name="T90" fmla="*/ 819 h 8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008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77"/>
          <p:cNvSpPr>
            <a:spLocks/>
          </p:cNvSpPr>
          <p:nvPr/>
        </p:nvSpPr>
        <p:spPr bwMode="auto">
          <a:xfrm>
            <a:off x="5185068" y="1034023"/>
            <a:ext cx="2362200" cy="2057400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2147483647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0 w 819"/>
              <a:gd name="T41" fmla="*/ 2147483647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19"/>
              <a:gd name="T88" fmla="*/ 0 h 819"/>
              <a:gd name="T89" fmla="*/ 819 w 819"/>
              <a:gd name="T90" fmla="*/ 819 h 8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3200400" y="3733802"/>
            <a:ext cx="220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cs typeface="Tahoma" pitchFamily="34" charset="0"/>
              </a:rPr>
              <a:t>Муниципальные учреждения дополнительного образования </a:t>
            </a:r>
            <a:endParaRPr lang="ru-RU" altLang="ru-RU" sz="1400" b="1" dirty="0">
              <a:solidFill>
                <a:schemeClr val="accent4">
                  <a:lumMod val="10000"/>
                </a:schemeClr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28681" name="TextBox 14"/>
          <p:cNvSpPr txBox="1">
            <a:spLocks noChangeArrowheads="1"/>
          </p:cNvSpPr>
          <p:nvPr/>
        </p:nvSpPr>
        <p:spPr bwMode="auto">
          <a:xfrm>
            <a:off x="990600" y="3429001"/>
            <a:ext cx="33354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cs typeface="Tahoma" pitchFamily="34" charset="0"/>
              </a:rPr>
              <a:t>Библиотеки</a:t>
            </a:r>
            <a:r>
              <a:rPr lang="ru-RU" sz="1400" b="1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400" b="1" dirty="0">
              <a:solidFill>
                <a:schemeClr val="accent4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5105400" y="3429000"/>
            <a:ext cx="2511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10000"/>
                  </a:schemeClr>
                </a:solidFill>
                <a:latin typeface="Montserrat Medium" pitchFamily="2" charset="-52"/>
                <a:cs typeface="Tahoma" pitchFamily="34" charset="0"/>
              </a:rPr>
              <a:t>Учреждения культурно - досугового типа</a:t>
            </a:r>
            <a:endParaRPr lang="ru-RU" altLang="ru-RU" sz="1400" b="1" dirty="0">
              <a:solidFill>
                <a:schemeClr val="accent4">
                  <a:lumMod val="10000"/>
                </a:schemeClr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2057400" y="1981201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8684" name="TextBox 17"/>
          <p:cNvSpPr txBox="1">
            <a:spLocks noChangeArrowheads="1"/>
          </p:cNvSpPr>
          <p:nvPr/>
        </p:nvSpPr>
        <p:spPr bwMode="auto">
          <a:xfrm>
            <a:off x="3733800" y="1981201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28685" name="TextBox 18"/>
          <p:cNvSpPr txBox="1">
            <a:spLocks noChangeArrowheads="1"/>
          </p:cNvSpPr>
          <p:nvPr/>
        </p:nvSpPr>
        <p:spPr bwMode="auto">
          <a:xfrm>
            <a:off x="5410200" y="1981201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457200" y="4800601"/>
            <a:ext cx="8534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На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террит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о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рии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района расположены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: 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marL="285750" indent="-285750" algn="ctr"/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филиал ГБУК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ЛО «Музейное агентство» -  Музей «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Кобона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: Дорога жизни», </a:t>
            </a:r>
          </a:p>
          <a:p>
            <a:pPr marL="285750" indent="-285750" algn="ctr"/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Музей истории г. Шлиссельбурга, </a:t>
            </a:r>
            <a:endParaRPr lang="ru-RU" sz="16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marL="285750" indent="-285750" algn="ctr"/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Музей-заповедник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"Прорыв блокады Ленинграда" </a:t>
            </a:r>
            <a:endParaRPr lang="ru-RU" sz="1600" b="1" dirty="0" smtClean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marL="285750" indent="-285750" algn="ctr"/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филиал Государственного музея истории </a:t>
            </a:r>
          </a:p>
          <a:p>
            <a:pPr marL="285750" indent="-285750" algn="ctr"/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Санкт-Петербурга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-  Крепость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Орешек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/>
            <a:endParaRPr lang="ru-RU" altLang="ru-RU" sz="1400" b="1" dirty="0">
              <a:solidFill>
                <a:srgbClr val="303030"/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19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304799"/>
            <a:ext cx="7924800" cy="37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КУЛЬТУРА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/>
          <p:cNvSpPr/>
          <p:nvPr/>
        </p:nvSpPr>
        <p:spPr>
          <a:xfrm>
            <a:off x="3429000" y="1371600"/>
            <a:ext cx="5486400" cy="1066800"/>
          </a:xfrm>
          <a:prstGeom prst="rect">
            <a:avLst/>
          </a:prstGeom>
          <a:solidFill>
            <a:srgbClr val="CCFFC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29000" y="5181602"/>
            <a:ext cx="5486400" cy="1003300"/>
          </a:xfrm>
          <a:prstGeom prst="rect">
            <a:avLst/>
          </a:prstGeom>
          <a:solidFill>
            <a:srgbClr val="CCFFC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9"/>
          <p:cNvSpPr/>
          <p:nvPr/>
        </p:nvSpPr>
        <p:spPr>
          <a:xfrm>
            <a:off x="3429000" y="3962402"/>
            <a:ext cx="5486400" cy="1003300"/>
          </a:xfrm>
          <a:prstGeom prst="rect">
            <a:avLst/>
          </a:prstGeom>
          <a:solidFill>
            <a:srgbClr val="CCFFC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000" dirty="0">
              <a:solidFill>
                <a:srgbClr val="C00000"/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3429000" y="2743202"/>
            <a:ext cx="5486400" cy="1003300"/>
          </a:xfrm>
          <a:prstGeom prst="rect">
            <a:avLst/>
          </a:prstGeom>
          <a:solidFill>
            <a:srgbClr val="CCFFC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381002"/>
            <a:ext cx="8445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7177" name="Прямоугольник 42"/>
          <p:cNvSpPr>
            <a:spLocks noChangeArrowheads="1"/>
          </p:cNvSpPr>
          <p:nvPr/>
        </p:nvSpPr>
        <p:spPr bwMode="auto">
          <a:xfrm>
            <a:off x="4901426" y="4495800"/>
            <a:ext cx="27751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cs typeface="Tahoma" pitchFamily="34" charset="0"/>
              </a:rPr>
              <a:t>  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(за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 – 575 чел.)</a:t>
            </a:r>
          </a:p>
        </p:txBody>
      </p:sp>
      <p:sp>
        <p:nvSpPr>
          <p:cNvPr id="7178" name="Прямоугольник 43"/>
          <p:cNvSpPr>
            <a:spLocks noChangeArrowheads="1"/>
          </p:cNvSpPr>
          <p:nvPr/>
        </p:nvSpPr>
        <p:spPr bwMode="auto">
          <a:xfrm>
            <a:off x="4530899" y="5715000"/>
            <a:ext cx="3760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600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 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(за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прирост – 936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чел.)</a:t>
            </a:r>
          </a:p>
        </p:txBody>
      </p:sp>
      <p:sp>
        <p:nvSpPr>
          <p:cNvPr id="13" name="Rectangle 49"/>
          <p:cNvSpPr/>
          <p:nvPr/>
        </p:nvSpPr>
        <p:spPr>
          <a:xfrm>
            <a:off x="228600" y="1981200"/>
            <a:ext cx="2667000" cy="4495800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14" name="Straight Connector 101"/>
          <p:cNvCxnSpPr/>
          <p:nvPr/>
        </p:nvCxnSpPr>
        <p:spPr>
          <a:xfrm rot="5400000" flipH="1" flipV="1">
            <a:off x="685800" y="3886200"/>
            <a:ext cx="5029200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Прямоугольник 42"/>
          <p:cNvSpPr>
            <a:spLocks noChangeArrowheads="1"/>
          </p:cNvSpPr>
          <p:nvPr/>
        </p:nvSpPr>
        <p:spPr bwMode="auto">
          <a:xfrm>
            <a:off x="3200400" y="1447800"/>
            <a:ext cx="5715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Зарегистрировано рождений </a:t>
            </a:r>
            <a:r>
              <a:rPr lang="ru-RU" sz="1800" b="1" dirty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- 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717 </a:t>
            </a:r>
            <a:r>
              <a:rPr lang="ru-RU" sz="1800" b="1" dirty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чел.</a:t>
            </a:r>
            <a:r>
              <a:rPr lang="ru-RU" sz="1800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ru-RU" sz="1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82" name="Прямоугольник 42"/>
          <p:cNvSpPr>
            <a:spLocks noChangeArrowheads="1"/>
          </p:cNvSpPr>
          <p:nvPr/>
        </p:nvSpPr>
        <p:spPr bwMode="auto">
          <a:xfrm>
            <a:off x="3124200" y="2743200"/>
            <a:ext cx="5791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cs typeface="Tahoma" pitchFamily="34" charset="0"/>
              </a:rPr>
              <a:t> 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З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арегистрировано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rPr>
              <a:t>смертей </a:t>
            </a:r>
            <a:r>
              <a:rPr lang="ru-RU" sz="1800" b="1" dirty="0" smtClean="0">
                <a:latin typeface="Montserrat Medium" pitchFamily="2" charset="-52"/>
                <a:ea typeface="Cambria" pitchFamily="18" charset="0"/>
              </a:rPr>
              <a:t>-</a:t>
            </a:r>
            <a:r>
              <a:rPr lang="ru-RU" sz="1800" b="1" dirty="0" smtClean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 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764 </a:t>
            </a:r>
            <a:r>
              <a:rPr lang="ru-RU" sz="1800" b="1" dirty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чел.</a:t>
            </a:r>
            <a:r>
              <a:rPr lang="ru-RU" sz="1800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ru-RU" sz="1800" dirty="0">
              <a:solidFill>
                <a:srgbClr val="002060"/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7183" name="Прямоугольник 42"/>
          <p:cNvSpPr>
            <a:spLocks noChangeArrowheads="1"/>
          </p:cNvSpPr>
          <p:nvPr/>
        </p:nvSpPr>
        <p:spPr bwMode="auto">
          <a:xfrm>
            <a:off x="3505200" y="3962402"/>
            <a:ext cx="54864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Естественная убыль </a:t>
            </a:r>
            <a:r>
              <a:rPr lang="ru-RU" sz="1800" b="1" dirty="0" smtClean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– 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1 047</a:t>
            </a:r>
            <a:r>
              <a:rPr lang="ru-RU" sz="1800" b="1" dirty="0" smtClean="0">
                <a:solidFill>
                  <a:srgbClr val="0033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чел.</a:t>
            </a:r>
            <a:r>
              <a:rPr lang="ru-RU" sz="1800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ru-RU" sz="1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84" name="Прямоугольник 42"/>
          <p:cNvSpPr>
            <a:spLocks noChangeArrowheads="1"/>
          </p:cNvSpPr>
          <p:nvPr/>
        </p:nvSpPr>
        <p:spPr bwMode="auto">
          <a:xfrm>
            <a:off x="3505200" y="5257800"/>
            <a:ext cx="54864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dirty="0">
                <a:solidFill>
                  <a:srgbClr val="002060"/>
                </a:solidFill>
                <a:latin typeface="Montserrat Medium" pitchFamily="2" charset="-52"/>
                <a:cs typeface="Tahoma" pitchFamily="34" charset="0"/>
              </a:rPr>
              <a:t>  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Миграционный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отток  </a:t>
            </a:r>
            <a:r>
              <a:rPr lang="ru-RU" sz="1800" b="1" dirty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- 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312</a:t>
            </a:r>
            <a:r>
              <a:rPr lang="ru-RU" sz="1800" b="1" dirty="0" smtClean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чел.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ru-RU" sz="1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85" name="Прямоугольник 42"/>
          <p:cNvSpPr>
            <a:spLocks noChangeArrowheads="1"/>
          </p:cNvSpPr>
          <p:nvPr/>
        </p:nvSpPr>
        <p:spPr bwMode="auto">
          <a:xfrm>
            <a:off x="4857172" y="1981200"/>
            <a:ext cx="287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(за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 -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702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чел.) </a:t>
            </a:r>
          </a:p>
        </p:txBody>
      </p:sp>
      <p:sp>
        <p:nvSpPr>
          <p:cNvPr id="7186" name="Прямоугольник 42"/>
          <p:cNvSpPr>
            <a:spLocks noChangeArrowheads="1"/>
          </p:cNvSpPr>
          <p:nvPr/>
        </p:nvSpPr>
        <p:spPr bwMode="auto">
          <a:xfrm>
            <a:off x="4990582" y="3352800"/>
            <a:ext cx="27895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(за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 – 1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525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чел.)</a:t>
            </a:r>
          </a:p>
        </p:txBody>
      </p:sp>
      <p:sp>
        <p:nvSpPr>
          <p:cNvPr id="7187" name="Прямоугольник 14"/>
          <p:cNvSpPr>
            <a:spLocks noChangeArrowheads="1"/>
          </p:cNvSpPr>
          <p:nvPr/>
        </p:nvSpPr>
        <p:spPr bwMode="auto">
          <a:xfrm>
            <a:off x="152400" y="2057404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ЧИСЛЕННОСТЬ НАСЕЛЕНИЯ</a:t>
            </a:r>
          </a:p>
        </p:txBody>
      </p:sp>
      <p:sp>
        <p:nvSpPr>
          <p:cNvPr id="7188" name="Прямоугольник 15"/>
          <p:cNvSpPr>
            <a:spLocks noChangeArrowheads="1"/>
          </p:cNvSpPr>
          <p:nvPr/>
        </p:nvSpPr>
        <p:spPr bwMode="auto">
          <a:xfrm>
            <a:off x="457200" y="29718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cs typeface="Tahoma" pitchFamily="34" charset="0"/>
              </a:rPr>
              <a:t>106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cs typeface="Tahoma" pitchFamily="34" charset="0"/>
              </a:rPr>
              <a:t>077 </a:t>
            </a:r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cs typeface="Tahoma" pitchFamily="34" charset="0"/>
              </a:rPr>
              <a:t>чел.</a:t>
            </a:r>
            <a:endParaRPr lang="ru-RU" dirty="0">
              <a:solidFill>
                <a:srgbClr val="C00000"/>
              </a:solidFill>
              <a:latin typeface="Montserrat Medium" pitchFamily="2" charset="-52"/>
              <a:cs typeface="Tahoma" pitchFamily="34" charset="0"/>
            </a:endParaRPr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0" y="3048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</a:rPr>
              <a:t>ДЕМОГРАФИЧЕСКИЕ ПОКАЗАТЕЛИ</a:t>
            </a:r>
            <a:endParaRPr lang="ru-RU" sz="2000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</p:txBody>
      </p:sp>
      <p:pic>
        <p:nvPicPr>
          <p:cNvPr id="7193" name="Picture 25" descr="https://st3.depositphotos.com/8080374/15704/v/950/depositphotos_157046460-stock-illustration-big-people-crowd-on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1"/>
            <a:ext cx="2628618" cy="2238851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20" grpId="0" animBg="1" autoUpdateAnimBg="0"/>
      <p:bldP spid="19" grpId="0" animBg="1" autoUpdateAnimBg="0"/>
      <p:bldP spid="18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Заголовок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620000" cy="762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Montserrat Medium" pitchFamily="2" charset="-52"/>
              </a:rPr>
              <a:t> </a:t>
            </a:r>
            <a:br>
              <a:rPr lang="ru-RU" sz="2000" dirty="0" smtClean="0">
                <a:latin typeface="Montserrat Medium" pitchFamily="2" charset="-52"/>
              </a:rPr>
            </a:br>
            <a:r>
              <a:rPr lang="ru-RU" sz="2000" dirty="0" smtClean="0">
                <a:latin typeface="Montserrat Medium" pitchFamily="2" charset="-52"/>
              </a:rPr>
              <a:t/>
            </a:r>
            <a:br>
              <a:rPr lang="ru-RU" sz="2000" dirty="0" smtClean="0">
                <a:latin typeface="Montserrat Medium" pitchFamily="2" charset="-52"/>
              </a:rPr>
            </a:br>
            <a:r>
              <a:rPr lang="ru-RU" sz="2000" dirty="0" smtClean="0">
                <a:latin typeface="Montserrat Medium" pitchFamily="2" charset="-52"/>
              </a:rPr>
              <a:t/>
            </a:r>
            <a:br>
              <a:rPr lang="ru-RU" sz="2000" dirty="0" smtClean="0">
                <a:latin typeface="Montserrat Medium" pitchFamily="2" charset="-52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10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учащихся стали  стипендиатами Комитета по культуре и туризму                   Ленинградской области (из 31 по Ленинградской области)</a:t>
            </a:r>
            <a:b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tserrat Medium" pitchFamily="2" charset="-52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Montserrat Medium" pitchFamily="2" charset="-52"/>
              </a:rPr>
            </a:br>
            <a:r>
              <a:rPr lang="ru-RU" sz="2000" b="1" dirty="0" smtClean="0">
                <a:latin typeface="Montserrat Medium" pitchFamily="2" charset="-52"/>
                <a:cs typeface="Tahoma" pitchFamily="34" charset="0"/>
              </a:rPr>
              <a:t/>
            </a:r>
            <a:br>
              <a:rPr lang="ru-RU" sz="2000" b="1" dirty="0" smtClean="0">
                <a:latin typeface="Montserrat Medium" pitchFamily="2" charset="-52"/>
                <a:cs typeface="Tahoma" pitchFamily="34" charset="0"/>
              </a:rPr>
            </a:br>
            <a:r>
              <a:rPr lang="ru-RU" sz="2000" b="1" dirty="0" smtClean="0">
                <a:latin typeface="Montserrat Medium" pitchFamily="2" charset="-52"/>
                <a:cs typeface="Tahoma" pitchFamily="34" charset="0"/>
              </a:rPr>
              <a:t/>
            </a:r>
            <a:br>
              <a:rPr lang="ru-RU" sz="2000" b="1" dirty="0" smtClean="0">
                <a:latin typeface="Montserrat Medium" pitchFamily="2" charset="-52"/>
                <a:cs typeface="Tahoma" pitchFamily="34" charset="0"/>
              </a:rPr>
            </a:br>
            <a:endParaRPr lang="ru-RU" sz="2000" b="1" dirty="0" smtClean="0">
              <a:solidFill>
                <a:srgbClr val="3A003A"/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29704" name="Rectangle 1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9705" name="Заголовок 1"/>
          <p:cNvSpPr txBox="1">
            <a:spLocks/>
          </p:cNvSpPr>
          <p:nvPr/>
        </p:nvSpPr>
        <p:spPr bwMode="auto">
          <a:xfrm>
            <a:off x="762000" y="2057400"/>
            <a:ext cx="7543799" cy="9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200"/>
              </a:lnSpc>
            </a:pP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МКУК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«ЦМБ» было организовано </a:t>
            </a:r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2</a:t>
            </a:r>
            <a:r>
              <a:rPr lang="ru-RU" sz="1800" b="1" dirty="0"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конкурса и</a:t>
            </a:r>
            <a:r>
              <a:rPr lang="ru-RU" sz="1800" b="1" dirty="0"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4</a:t>
            </a: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международных мероприятия, запущено</a:t>
            </a:r>
            <a:r>
              <a:rPr lang="ru-RU" sz="1800" b="1" dirty="0">
                <a:latin typeface="Montserrat Medium" pitchFamily="2" charset="-52"/>
                <a:ea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7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новых библиотечных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проектов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anose="02040503050406030204" pitchFamily="18" charset="0"/>
            </a:endParaRPr>
          </a:p>
        </p:txBody>
      </p:sp>
      <p:sp>
        <p:nvSpPr>
          <p:cNvPr id="28687" name="Прямоугольник 14"/>
          <p:cNvSpPr>
            <a:spLocks noChangeArrowheads="1"/>
          </p:cNvSpPr>
          <p:nvPr/>
        </p:nvSpPr>
        <p:spPr bwMode="auto">
          <a:xfrm>
            <a:off x="-76200" y="7162801"/>
            <a:ext cx="8534400" cy="16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1800" b="1" u="sng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Реализовано: </a:t>
            </a:r>
          </a:p>
          <a:p>
            <a:pPr algn="ctr">
              <a:lnSpc>
                <a:spcPts val="2600"/>
              </a:lnSpc>
            </a:pPr>
            <a:r>
              <a:rPr lang="ru-RU" sz="1800" b="1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25  </a:t>
            </a:r>
            <a:r>
              <a:rPr lang="ru-RU" sz="1800" b="1" dirty="0" smtClean="0">
                <a:solidFill>
                  <a:srgbClr val="30303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проектов военно-патриотической направленности </a:t>
            </a:r>
          </a:p>
          <a:p>
            <a:pPr algn="ctr">
              <a:lnSpc>
                <a:spcPts val="2600"/>
              </a:lnSpc>
            </a:pPr>
            <a:r>
              <a:rPr lang="ru-RU" sz="1800" b="1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20 </a:t>
            </a:r>
            <a:r>
              <a:rPr lang="ru-RU" sz="1800" b="1" dirty="0" smtClean="0">
                <a:solidFill>
                  <a:srgbClr val="30303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проектов, посвященных памятным датам</a:t>
            </a:r>
            <a:r>
              <a:rPr lang="ru-RU" sz="1800" b="1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                                                        9 </a:t>
            </a:r>
            <a:r>
              <a:rPr lang="ru-RU" sz="1800" b="1" dirty="0" smtClean="0">
                <a:solidFill>
                  <a:srgbClr val="30303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34" charset="0"/>
              </a:rPr>
              <a:t>районных конкурсов </a:t>
            </a:r>
          </a:p>
          <a:p>
            <a:pPr algn="ctr">
              <a:buFont typeface="Wingdings" pitchFamily="2" charset="2"/>
              <a:buChar char="v"/>
            </a:pPr>
            <a:endParaRPr lang="ru-RU" sz="1600" b="1" dirty="0">
              <a:solidFill>
                <a:srgbClr val="30303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ahoma" pitchFamily="34" charset="0"/>
              </a:rPr>
              <a:t>ДОСТИЖЕНИЯ. МЕРОПРИЯТИЯ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cs typeface="Tahoma" pitchFamily="34" charset="0"/>
              </a:rPr>
              <a:t> </a:t>
            </a:r>
            <a:endParaRPr lang="ru-RU" sz="1800" b="1" dirty="0">
              <a:solidFill>
                <a:srgbClr val="C00000"/>
              </a:solidFill>
              <a:latin typeface="Montserrat Medium" pitchFamily="2" charset="-52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3124200"/>
            <a:ext cx="7543800" cy="120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учреждениях дополнительного образования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проведено                           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78</a:t>
            </a:r>
            <a:r>
              <a:rPr lang="ru-RU" sz="1800" b="1" dirty="0" smtClean="0"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творческих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мероприятий,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056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конкурсных мероприятиях разного уровня, </a:t>
            </a:r>
            <a:r>
              <a:rPr lang="ru-RU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997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учащихся получили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звания Лауреатов и Дипломантов 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effectLst/>
              <a:latin typeface="Montserrat Medium" pitchFamily="2" charset="-52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4572000"/>
            <a:ext cx="7467599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Победителями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Ленинградского областного ежегодного конкурса профессионального мастерства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«Звезда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</a:rPr>
              <a:t>культуры»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признаны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Дворец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культуры города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Кировска,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Мгинская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объединенная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               библиотека,</a:t>
            </a:r>
            <a:r>
              <a:rPr lang="ru-RU" sz="1600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</a:rPr>
              <a:t>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Чубарова Наталья Евгеньевна, преподаватель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МБУДО «Кировская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anose="02040503050406030204" pitchFamily="18" charset="0"/>
              </a:rPr>
              <a:t>детская музыкальная школа»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effectLst/>
              <a:latin typeface="Montserrat Medium" pitchFamily="2" charset="-52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304799"/>
            <a:ext cx="7924800" cy="37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КУЛЬТУРА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7315200" cy="71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04800"/>
            <a:ext cx="6777834" cy="3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1" smtClean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ПЛАНЫ И </a:t>
            </a:r>
            <a:r>
              <a:rPr lang="ru-RU" altLang="ru-RU" sz="2000" b="1" smtClean="0">
                <a:solidFill>
                  <a:schemeClr val="bg1"/>
                </a:solidFill>
                <a:latin typeface="Montserrat ExtraBold" pitchFamily="2" charset="-52"/>
                <a:ea typeface="Cambria" panose="02040503050406030204" pitchFamily="18" charset="0"/>
                <a:cs typeface="Tahoma" pitchFamily="34" charset="0"/>
              </a:rPr>
              <a:t>ЗАДАЧИ</a:t>
            </a:r>
            <a:endParaRPr lang="ru-RU" b="1" dirty="0">
              <a:solidFill>
                <a:schemeClr val="bg1"/>
              </a:solidFill>
              <a:latin typeface="Montserrat ExtraBold" pitchFamily="2" charset="-52"/>
              <a:ea typeface="Cambria" panose="02040503050406030204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143000" y="12954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строительство основной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общеобразовательной школы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tserrat ExtraBold" pitchFamily="2" charset="-52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дошкольным  отделением на 100 мест в дер. Сухое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latin typeface="Montserrat ExtraBold" pitchFamily="2" charset="-52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143000" y="19812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pitchFamily="2" charset="-52"/>
                <a:ea typeface="Cambria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ExtraBold" pitchFamily="2" charset="-52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- капитальный ремонт </a:t>
            </a:r>
            <a:r>
              <a:rPr lang="ru-RU" sz="1400" dirty="0" smtClean="0">
                <a:solidFill>
                  <a:srgbClr val="C00000"/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здания бассейна </a:t>
            </a:r>
            <a:r>
              <a:rPr lang="ru-RU" sz="1400" dirty="0" smtClean="0"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в г. Кировск  </a:t>
            </a:r>
            <a:endParaRPr lang="ru-RU" sz="1400" dirty="0" smtClean="0">
              <a:latin typeface="Montserrat ExtraBold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3000" y="2743200"/>
            <a:ext cx="7543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-"/>
            </a:pPr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передача </a:t>
            </a:r>
            <a:r>
              <a:rPr lang="ru-RU" sz="1400" dirty="0" smtClean="0">
                <a:solidFill>
                  <a:srgbClr val="C00000"/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муниципального имущества </a:t>
            </a:r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в государственную собственность Ленинградской области от Путиловского и Шумского сельских поселений, </a:t>
            </a:r>
            <a:r>
              <a:rPr lang="ru-RU" sz="1400" dirty="0" err="1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Назиевского</a:t>
            </a:r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 городского поселения.</a:t>
            </a:r>
            <a:endParaRPr lang="ru-RU" sz="1400" dirty="0" smtClean="0">
              <a:solidFill>
                <a:schemeClr val="accent4">
                  <a:lumMod val="25000"/>
                </a:schemeClr>
              </a:solidFill>
              <a:latin typeface="Montserrat ExtraBold" pitchFamily="2" charset="-52"/>
            </a:endParaRP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C00000"/>
                </a:solidFill>
                <a:latin typeface="Montserrat ExtraBold" pitchFamily="2" charset="-52"/>
              </a:rPr>
              <a:t>передача КОС </a:t>
            </a:r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</a:rPr>
              <a:t>г. Кировска и г. Отрадное</a:t>
            </a:r>
          </a:p>
          <a:p>
            <a:r>
              <a:rPr lang="ru-RU" sz="12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</a:rPr>
              <a:t>  </a:t>
            </a:r>
            <a:endParaRPr lang="ru-RU" sz="1200" dirty="0">
              <a:solidFill>
                <a:schemeClr val="accent4">
                  <a:lumMod val="25000"/>
                </a:schemeClr>
              </a:solidFill>
              <a:latin typeface="Montserrat ExtraBold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3000" y="38862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</a:rPr>
              <a:t>-</a:t>
            </a:r>
            <a:r>
              <a:rPr lang="ru-RU" sz="1400" dirty="0" smtClean="0">
                <a:solidFill>
                  <a:srgbClr val="C00000"/>
                </a:solidFill>
                <a:latin typeface="Montserrat ExtraBold" pitchFamily="2" charset="-52"/>
              </a:rPr>
              <a:t>ремонт дорог: </a:t>
            </a:r>
            <a:r>
              <a:rPr lang="en-US" sz="1400" dirty="0" smtClean="0">
                <a:solidFill>
                  <a:srgbClr val="C00000"/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«Дорога от дер. </a:t>
            </a:r>
            <a:r>
              <a:rPr lang="ru-RU" sz="1400" dirty="0" err="1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Валдома</a:t>
            </a:r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 до дер. Сопели», «Подъезд                              к дер. </a:t>
            </a:r>
            <a:r>
              <a:rPr lang="ru-RU" sz="1400" dirty="0" err="1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Лемасарь</a:t>
            </a:r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  <a:cs typeface="Times New Roman" pitchFamily="18" charset="0"/>
              </a:rPr>
              <a:t>», «Подъезд к деревне Горы», «Подъезд                                             к дер. Славянка» </a:t>
            </a:r>
            <a:endParaRPr lang="ru-RU" sz="1400" dirty="0" smtClean="0">
              <a:solidFill>
                <a:schemeClr val="accent4">
                  <a:lumMod val="25000"/>
                </a:schemeClr>
              </a:solidFill>
              <a:latin typeface="Montserrat ExtraBold" pitchFamily="2" charset="-52"/>
            </a:endParaRPr>
          </a:p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4800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</a:rPr>
              <a:t>-</a:t>
            </a:r>
            <a:r>
              <a:rPr lang="ru-RU" sz="1400" dirty="0" smtClean="0">
                <a:solidFill>
                  <a:srgbClr val="C00000"/>
                </a:solidFill>
                <a:latin typeface="Montserrat ExtraBold" pitchFamily="2" charset="-52"/>
              </a:rPr>
              <a:t>реконструкция дороги</a:t>
            </a:r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</a:rPr>
              <a:t> от диорамы «Прорыв» к г. Шлиссельбург                                с обустройством тротуаров, освещением и велодорожкой </a:t>
            </a:r>
            <a:endParaRPr lang="ru-RU" sz="1400" dirty="0">
              <a:solidFill>
                <a:schemeClr val="accent4">
                  <a:lumMod val="25000"/>
                </a:schemeClr>
              </a:solidFill>
              <a:latin typeface="Montserrat ExtraBold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0" y="5562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</a:rPr>
              <a:t>-поэтапная реализация Концепции </a:t>
            </a:r>
            <a:r>
              <a:rPr lang="ru-RU" sz="1400" dirty="0" smtClean="0">
                <a:solidFill>
                  <a:srgbClr val="C00000"/>
                </a:solidFill>
                <a:latin typeface="Montserrat ExtraBold" pitchFamily="2" charset="-52"/>
              </a:rPr>
              <a:t>развития велосипедного движения </a:t>
            </a:r>
            <a:r>
              <a:rPr lang="ru-RU" sz="1400" dirty="0" smtClean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</a:rPr>
              <a:t>                 в Кировском муниципальном районе Ленинградской области</a:t>
            </a:r>
            <a:endParaRPr lang="ru-RU" sz="1400" dirty="0">
              <a:solidFill>
                <a:schemeClr val="accent4">
                  <a:lumMod val="25000"/>
                </a:schemeClr>
              </a:solidFill>
              <a:latin typeface="Montserrat ExtraBold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52400" y="990600"/>
            <a:ext cx="8158194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hangingPunct="0">
              <a:lnSpc>
                <a:spcPts val="25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ОТЧЕТ </a:t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О СОЦИАЛЬНО-ЭКОНОМИЧЕСКОМ РАЗВИТИИ</a:t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 КИРОВСКОГО МУНИЦИПАЛЬНОГО РАЙОНА</a:t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 ЛЕНИНГРАДСКОЙ ОБЛАСТИ</a:t>
            </a:r>
            <a:endParaRPr sz="22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</p:txBody>
      </p:sp>
      <p:pic>
        <p:nvPicPr>
          <p:cNvPr id="3" name="Picture 16" descr="Z:\экономика\2017\Герб с обводк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5228"/>
            <a:ext cx="1381156" cy="13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223;p14"/>
          <p:cNvSpPr txBox="1">
            <a:spLocks/>
          </p:cNvSpPr>
          <p:nvPr/>
        </p:nvSpPr>
        <p:spPr>
          <a:xfrm>
            <a:off x="8001000" y="5715016"/>
            <a:ext cx="1143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 txBox="1">
            <a:spLocks noChangeArrowheads="1"/>
          </p:cNvSpPr>
          <p:nvPr/>
        </p:nvSpPr>
        <p:spPr bwMode="auto">
          <a:xfrm>
            <a:off x="685800" y="3810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81000" y="51816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ts val="2800"/>
              </a:lnSpc>
              <a:spcBef>
                <a:spcPct val="20000"/>
              </a:spcBef>
              <a:defRPr/>
            </a:pPr>
            <a:endParaRPr lang="ru-RU" kern="0" dirty="0">
              <a:latin typeface="+mn-lt"/>
              <a:cs typeface="+mn-cs"/>
            </a:endParaRPr>
          </a:p>
        </p:txBody>
      </p:sp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9" name="Объект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990600" y="1676400"/>
            <a:ext cx="7315200" cy="48006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/>
          </p:cNvPr>
          <p:cNvSpPr txBox="1">
            <a:spLocks/>
          </p:cNvSpPr>
          <p:nvPr/>
        </p:nvSpPr>
        <p:spPr bwMode="auto">
          <a:xfrm>
            <a:off x="1066800" y="20574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28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</a:br>
            <a:endParaRPr lang="ru-RU" sz="2800" b="1" kern="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ru-RU" sz="2800" b="1" kern="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3200" b="1" kern="0" dirty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</a:rPr>
              <a:t>СПАСИБО ЗА ВНИМАНИЕ!</a:t>
            </a:r>
            <a:br>
              <a:rPr lang="ru-RU" sz="3200" b="1" kern="0" dirty="0">
                <a:solidFill>
                  <a:schemeClr val="accent4">
                    <a:lumMod val="25000"/>
                  </a:schemeClr>
                </a:solidFill>
                <a:latin typeface="Montserrat ExtraBold" pitchFamily="2" charset="-52"/>
                <a:ea typeface="Cambria" pitchFamily="18" charset="0"/>
              </a:rPr>
            </a:br>
            <a:endParaRPr lang="ru-RU" sz="2800" kern="0" dirty="0">
              <a:solidFill>
                <a:schemeClr val="accent4">
                  <a:lumMod val="25000"/>
                </a:schemeClr>
              </a:solidFill>
              <a:latin typeface="Montserrat ExtraBold" pitchFamily="2" charset="-52"/>
              <a:ea typeface="Cambria" pitchFamily="18" charset="0"/>
            </a:endParaRPr>
          </a:p>
        </p:txBody>
      </p:sp>
      <p:pic>
        <p:nvPicPr>
          <p:cNvPr id="10" name="Picture 16" descr="Z:\экономика\2017\Герб с обводк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2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4410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Google Shape;223;p14"/>
          <p:cNvSpPr txBox="1">
            <a:spLocks/>
          </p:cNvSpPr>
          <p:nvPr/>
        </p:nvSpPr>
        <p:spPr>
          <a:xfrm>
            <a:off x="7628462" y="6373675"/>
            <a:ext cx="1485469" cy="3428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 </a:t>
            </a: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0480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КИРОВСКИЙ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  <a:ea typeface="Cambria" pitchFamily="18" charset="0"/>
                <a:cs typeface="Tahoma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МУНИЦИПАЛЬНЫЙ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РАЙОН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  <a:ea typeface="Cambria" pitchFamily="18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  <a:ea typeface="Cambria" pitchFamily="18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endParaRPr lang="ru-RU" sz="2000" dirty="0">
              <a:latin typeface="Montserrat ExtraBold" pitchFamily="2" charset="-5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399" y="6172200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70"/>
          <p:cNvSpPr/>
          <p:nvPr/>
        </p:nvSpPr>
        <p:spPr>
          <a:xfrm rot="10800000" flipV="1">
            <a:off x="2514600" y="5029200"/>
            <a:ext cx="45720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800" dirty="0">
              <a:latin typeface="FontAwesome" pitchFamily="2" charset="0"/>
            </a:endParaRP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0" y="30480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ЗАНЯТОСТЬ </a:t>
            </a:r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НАСЕЛЕНИЯ 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8198" name="Объект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1143000"/>
          </a:xfrm>
        </p:spPr>
        <p:txBody>
          <a:bodyPr/>
          <a:lstStyle/>
          <a:p>
            <a:pPr algn="ctr" eaLnBrk="1" hangingPunct="1">
              <a:lnSpc>
                <a:spcPts val="2800"/>
              </a:lnSpc>
              <a:buFontTx/>
              <a:buNone/>
            </a:pP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Состоит на учете в ЦЗН на 01.01.2022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– 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193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чел.</a:t>
            </a:r>
          </a:p>
          <a:p>
            <a:pPr algn="ctr" eaLnBrk="1" hangingPunct="1">
              <a:lnSpc>
                <a:spcPts val="2800"/>
              </a:lnSpc>
              <a:buFontTx/>
              <a:buNone/>
            </a:pP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Заявлено вакансий на 01.01.2022  </a:t>
            </a:r>
            <a:r>
              <a:rPr lang="ru-RU" sz="1800" b="1" dirty="0" smtClean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– 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1 649 </a:t>
            </a:r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ед.</a:t>
            </a:r>
          </a:p>
        </p:txBody>
      </p:sp>
      <p:sp>
        <p:nvSpPr>
          <p:cNvPr id="8" name="Rounded Rectangle 54"/>
          <p:cNvSpPr/>
          <p:nvPr/>
        </p:nvSpPr>
        <p:spPr>
          <a:xfrm rot="10800000" flipV="1">
            <a:off x="2438400" y="2667000"/>
            <a:ext cx="45720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800" dirty="0">
              <a:latin typeface="FontAwesome" pitchFamily="2" charset="0"/>
            </a:endParaRPr>
          </a:p>
        </p:txBody>
      </p:sp>
      <p:sp>
        <p:nvSpPr>
          <p:cNvPr id="7" name="Rounded Rectangle 54"/>
          <p:cNvSpPr/>
          <p:nvPr/>
        </p:nvSpPr>
        <p:spPr>
          <a:xfrm rot="10800000" flipV="1">
            <a:off x="2438400" y="2667000"/>
            <a:ext cx="762000" cy="228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800" dirty="0">
              <a:latin typeface="FontAwesome" pitchFamily="2" charset="0"/>
            </a:endParaRPr>
          </a:p>
        </p:txBody>
      </p:sp>
      <p:sp>
        <p:nvSpPr>
          <p:cNvPr id="10" name="Rounded Rectangle 60"/>
          <p:cNvSpPr/>
          <p:nvPr/>
        </p:nvSpPr>
        <p:spPr>
          <a:xfrm rot="10800000" flipV="1">
            <a:off x="2514600" y="3810000"/>
            <a:ext cx="45720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800" dirty="0">
              <a:latin typeface="FontAwesome" pitchFamily="2" charset="0"/>
            </a:endParaRPr>
          </a:p>
        </p:txBody>
      </p:sp>
      <p:sp>
        <p:nvSpPr>
          <p:cNvPr id="9" name="Rounded Rectangle 61"/>
          <p:cNvSpPr/>
          <p:nvPr/>
        </p:nvSpPr>
        <p:spPr>
          <a:xfrm flipV="1">
            <a:off x="2438400" y="3810000"/>
            <a:ext cx="4343400" cy="228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ounded Rectangle 71"/>
          <p:cNvSpPr/>
          <p:nvPr/>
        </p:nvSpPr>
        <p:spPr>
          <a:xfrm flipV="1">
            <a:off x="2438400" y="5029200"/>
            <a:ext cx="1143000" cy="228600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>
              <a:defRPr/>
            </a:pPr>
            <a:endParaRPr lang="en-US" sz="1200" dirty="0">
              <a:solidFill>
                <a:srgbClr val="FFC000"/>
              </a:solidFill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2667000" y="1981202"/>
            <a:ext cx="977738" cy="612647"/>
            <a:chOff x="6703457" y="2542946"/>
            <a:chExt cx="571440" cy="288035"/>
          </a:xfrm>
          <a:solidFill>
            <a:srgbClr val="00B0F0"/>
          </a:solidFill>
        </p:grpSpPr>
        <p:sp>
          <p:nvSpPr>
            <p:cNvPr id="14" name="Down Arrow Callout 32"/>
            <p:cNvSpPr/>
            <p:nvPr/>
          </p:nvSpPr>
          <p:spPr>
            <a:xfrm>
              <a:off x="6703457" y="2542946"/>
              <a:ext cx="571440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ectangle 53"/>
            <p:cNvSpPr/>
            <p:nvPr/>
          </p:nvSpPr>
          <p:spPr>
            <a:xfrm>
              <a:off x="6775633" y="2571536"/>
              <a:ext cx="430027" cy="130231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sz="1800" b="1" dirty="0" smtClean="0">
                  <a:solidFill>
                    <a:schemeClr val="bg1"/>
                  </a:solidFill>
                  <a:latin typeface="Montserrat Medium" pitchFamily="2" charset="-52"/>
                  <a:ea typeface="Tahoma" pitchFamily="34" charset="0"/>
                  <a:cs typeface="Tahoma" pitchFamily="34" charset="0"/>
                </a:rPr>
                <a:t>0,34 %</a:t>
              </a:r>
              <a:endParaRPr lang="en-US" sz="1800" b="1" dirty="0">
                <a:solidFill>
                  <a:schemeClr val="bg1"/>
                </a:solidFill>
                <a:latin typeface="Montserrat Medium" pitchFamily="2" charset="-52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6248400" y="3124202"/>
            <a:ext cx="1066800" cy="612647"/>
            <a:chOff x="6703460" y="2542946"/>
            <a:chExt cx="345641" cy="288035"/>
          </a:xfrm>
          <a:solidFill>
            <a:srgbClr val="00B050"/>
          </a:solidFill>
        </p:grpSpPr>
        <p:sp>
          <p:nvSpPr>
            <p:cNvPr id="17" name="Down Arrow Callout 35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ectangle 36"/>
            <p:cNvSpPr/>
            <p:nvPr/>
          </p:nvSpPr>
          <p:spPr>
            <a:xfrm>
              <a:off x="6763058" y="2577635"/>
              <a:ext cx="226445" cy="130231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sz="1800" b="1" dirty="0" smtClean="0">
                  <a:solidFill>
                    <a:schemeClr val="bg1"/>
                  </a:solidFill>
                  <a:latin typeface="Montserrat Medium" pitchFamily="2" charset="-52"/>
                  <a:ea typeface="Tahoma" pitchFamily="34" charset="0"/>
                  <a:cs typeface="Tahoma" pitchFamily="34" charset="0"/>
                </a:rPr>
                <a:t>2,73 %</a:t>
              </a:r>
              <a:endParaRPr lang="en-US" sz="1800" b="1" dirty="0">
                <a:solidFill>
                  <a:schemeClr val="bg1"/>
                </a:solidFill>
                <a:latin typeface="Montserrat Medium" pitchFamily="2" charset="-52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2971800" y="4343400"/>
            <a:ext cx="1066800" cy="609600"/>
            <a:chOff x="6703460" y="2542946"/>
            <a:chExt cx="345641" cy="288035"/>
          </a:xfrm>
          <a:solidFill>
            <a:schemeClr val="accent2">
              <a:lumMod val="75000"/>
            </a:schemeClr>
          </a:solidFill>
        </p:grpSpPr>
        <p:sp>
          <p:nvSpPr>
            <p:cNvPr id="20" name="Down Arrow Callout 38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 useBgFill="1">
          <p:nvSpPr>
            <p:cNvPr id="21" name="Rectangle 39"/>
            <p:cNvSpPr/>
            <p:nvPr/>
          </p:nvSpPr>
          <p:spPr>
            <a:xfrm>
              <a:off x="6778121" y="2577309"/>
              <a:ext cx="196322" cy="13088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sz="1800" b="1" dirty="0" smtClean="0">
                  <a:solidFill>
                    <a:schemeClr val="bg1"/>
                  </a:solidFill>
                  <a:latin typeface="Montserrat Medium" pitchFamily="2" charset="-52"/>
                  <a:ea typeface="Tahoma" pitchFamily="34" charset="0"/>
                  <a:cs typeface="Tahoma" pitchFamily="34" charset="0"/>
                </a:rPr>
                <a:t>0,4 </a:t>
              </a:r>
              <a:r>
                <a:rPr lang="en-US" sz="1800" b="1" dirty="0" smtClean="0">
                  <a:solidFill>
                    <a:schemeClr val="bg1"/>
                  </a:solidFill>
                  <a:latin typeface="Montserrat Medium" pitchFamily="2" charset="-52"/>
                  <a:ea typeface="Tahoma" pitchFamily="34" charset="0"/>
                  <a:cs typeface="Tahoma" pitchFamily="34" charset="0"/>
                </a:rPr>
                <a:t>%</a:t>
              </a:r>
              <a:endParaRPr lang="en-US" sz="1800" b="1" dirty="0">
                <a:solidFill>
                  <a:schemeClr val="bg1"/>
                </a:solidFill>
                <a:latin typeface="Montserrat Medium" pitchFamily="2" charset="-52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Rectangle 26"/>
          <p:cNvSpPr/>
          <p:nvPr/>
        </p:nvSpPr>
        <p:spPr>
          <a:xfrm>
            <a:off x="76200" y="2286000"/>
            <a:ext cx="2209800" cy="3200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УРОВЕНЬ БЕЗРАБОТИЦЫ </a:t>
            </a:r>
            <a:endParaRPr lang="en-US" sz="1800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</a:endParaRPr>
          </a:p>
        </p:txBody>
      </p:sp>
      <p:cxnSp>
        <p:nvCxnSpPr>
          <p:cNvPr id="24" name="Straight Connector 101"/>
          <p:cNvCxnSpPr/>
          <p:nvPr/>
        </p:nvCxnSpPr>
        <p:spPr>
          <a:xfrm rot="5400000" flipH="1" flipV="1">
            <a:off x="762000" y="3886200"/>
            <a:ext cx="3200400" cy="0"/>
          </a:xfrm>
          <a:prstGeom prst="line">
            <a:avLst/>
          </a:prstGeom>
          <a:ln w="31750">
            <a:solidFill>
              <a:srgbClr val="3366CC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7543800" y="2605498"/>
            <a:ext cx="9634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2021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7543800" y="3749191"/>
            <a:ext cx="977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</a:t>
            </a:r>
            <a:endParaRPr lang="en-US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7315200" y="4724402"/>
            <a:ext cx="1828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Ленинградская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</a:p>
          <a:p>
            <a:pPr algn="ctr"/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область 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9" grpId="0" animBg="1"/>
      <p:bldP spid="11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3"/>
          <p:cNvSpPr txBox="1">
            <a:spLocks noChangeArrowheads="1"/>
          </p:cNvSpPr>
          <p:nvPr/>
        </p:nvSpPr>
        <p:spPr bwMode="auto">
          <a:xfrm>
            <a:off x="0" y="304800"/>
            <a:ext cx="693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СРЕДНЯЯ  ЗАРАБОТНАЯ  </a:t>
            </a:r>
            <a:r>
              <a:rPr lang="ru-RU" alt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ПЛАТА </a:t>
            </a:r>
            <a:br>
              <a:rPr lang="ru-RU" alt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</a:b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graphicFrame>
        <p:nvGraphicFramePr>
          <p:cNvPr id="1026" name="Диаграмма 8"/>
          <p:cNvGraphicFramePr>
            <a:graphicFrameLocks noGrp="1"/>
          </p:cNvGraphicFramePr>
          <p:nvPr/>
        </p:nvGraphicFramePr>
        <p:xfrm>
          <a:off x="307975" y="1033466"/>
          <a:ext cx="8497888" cy="4611687"/>
        </p:xfrm>
        <a:graphic>
          <a:graphicData uri="http://schemas.openxmlformats.org/presentationml/2006/ole">
            <p:oleObj spid="_x0000_s1037" name="Worksheet" r:id="rId4" imgW="8572356" imgH="4648342" progId="">
              <p:embed/>
            </p:oleObj>
          </a:graphicData>
        </a:graphic>
      </p:graphicFrame>
      <p:sp>
        <p:nvSpPr>
          <p:cNvPr id="8" name="Google Shape;223;p14"/>
          <p:cNvSpPr txBox="1">
            <a:spLocks/>
          </p:cNvSpPr>
          <p:nvPr/>
        </p:nvSpPr>
        <p:spPr>
          <a:xfrm>
            <a:off x="7543800" y="63246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sym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0" y="228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ЭКОНОМИКА</a:t>
            </a:r>
            <a:r>
              <a:rPr lang="ru-RU" sz="28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9" name="Down Arrow Callout 31"/>
          <p:cNvSpPr/>
          <p:nvPr/>
        </p:nvSpPr>
        <p:spPr>
          <a:xfrm>
            <a:off x="1371600" y="2895600"/>
            <a:ext cx="914400" cy="4572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930279" y="2359454"/>
            <a:ext cx="2955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Оборот 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организаций </a:t>
            </a:r>
          </a:p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9223" name="TextBox 16"/>
          <p:cNvSpPr txBox="1">
            <a:spLocks noChangeArrowheads="1"/>
          </p:cNvSpPr>
          <p:nvPr/>
        </p:nvSpPr>
        <p:spPr bwMode="auto">
          <a:xfrm>
            <a:off x="1828800" y="4953002"/>
            <a:ext cx="13716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pPr algn="ctr">
              <a:lnSpc>
                <a:spcPct val="80000"/>
              </a:lnSpc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1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1800" b="1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1800" b="1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1600" b="1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" name="Straight Connector 101"/>
          <p:cNvCxnSpPr/>
          <p:nvPr/>
        </p:nvCxnSpPr>
        <p:spPr>
          <a:xfrm rot="10800000">
            <a:off x="457200" y="3810000"/>
            <a:ext cx="3429000" cy="0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v01"/>
          <p:cNvSpPr>
            <a:spLocks noChangeAspect="1"/>
          </p:cNvSpPr>
          <p:nvPr/>
        </p:nvSpPr>
        <p:spPr>
          <a:xfrm>
            <a:off x="1981200" y="3657600"/>
            <a:ext cx="304800" cy="3143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1" name="Down Arrow Callout 133"/>
          <p:cNvSpPr/>
          <p:nvPr/>
        </p:nvSpPr>
        <p:spPr>
          <a:xfrm>
            <a:off x="381000" y="1371600"/>
            <a:ext cx="3505200" cy="2189163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000" y="1752602"/>
            <a:ext cx="350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Оборот </a:t>
            </a:r>
          </a:p>
          <a:p>
            <a:pPr algn="ctr"/>
            <a:r>
              <a:rPr lang="ru-RU" alt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организаций 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2667000"/>
            <a:ext cx="3352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pPr algn="ctr">
              <a:lnSpc>
                <a:spcPct val="80000"/>
              </a:lnSpc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132,9</a:t>
            </a: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alt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млрд руб.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66800" y="4267203"/>
            <a:ext cx="2209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(+16,3 </a:t>
            </a:r>
            <a:r>
              <a:rPr lang="ru-RU" alt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% к </a:t>
            </a:r>
            <a:r>
              <a:rPr lang="ru-RU" alt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alt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году)</a:t>
            </a:r>
          </a:p>
          <a:p>
            <a:pPr algn="ctr"/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5" name="Sev01"/>
          <p:cNvSpPr>
            <a:spLocks noChangeAspect="1"/>
          </p:cNvSpPr>
          <p:nvPr/>
        </p:nvSpPr>
        <p:spPr>
          <a:xfrm>
            <a:off x="1600200" y="4724400"/>
            <a:ext cx="1066800" cy="10668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27" name="Straight Connector 141"/>
          <p:cNvCxnSpPr/>
          <p:nvPr/>
        </p:nvCxnSpPr>
        <p:spPr>
          <a:xfrm rot="10800000">
            <a:off x="5257800" y="3810000"/>
            <a:ext cx="3429000" cy="0"/>
          </a:xfrm>
          <a:prstGeom prst="line">
            <a:avLst/>
          </a:prstGeom>
          <a:ln w="31750">
            <a:solidFill>
              <a:srgbClr val="3366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Callout 144"/>
          <p:cNvSpPr/>
          <p:nvPr/>
        </p:nvSpPr>
        <p:spPr>
          <a:xfrm flipV="1">
            <a:off x="5257800" y="3962400"/>
            <a:ext cx="3581400" cy="2057400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44175" y="4419602"/>
            <a:ext cx="3568285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Объем </a:t>
            </a:r>
          </a:p>
          <a:p>
            <a:pPr algn="ctr">
              <a:lnSpc>
                <a:spcPct val="90000"/>
              </a:lnSpc>
            </a:pPr>
            <a:r>
              <a:rPr lang="ru-RU" alt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отгруженных товаров</a:t>
            </a:r>
          </a:p>
          <a:p>
            <a:pPr algn="ctr">
              <a:lnSpc>
                <a:spcPct val="90000"/>
              </a:lnSpc>
            </a:pPr>
            <a:r>
              <a:rPr lang="ru-RU" alt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собственного производства</a:t>
            </a:r>
            <a:r>
              <a:rPr lang="ru-RU" altLang="ru-RU" sz="1800" b="1" dirty="0">
                <a:solidFill>
                  <a:srgbClr val="00206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endParaRPr lang="en-US" sz="1800" b="1" dirty="0">
              <a:solidFill>
                <a:srgbClr val="002060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15004" y="5410203"/>
            <a:ext cx="26701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</a:rPr>
              <a:t>96,2 </a:t>
            </a:r>
            <a:r>
              <a:rPr lang="ru-RU" alt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млрд </a:t>
            </a:r>
            <a:r>
              <a:rPr lang="ru-RU" alt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руб.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257800" y="3124202"/>
            <a:ext cx="342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(+14,9 % </a:t>
            </a:r>
            <a:r>
              <a:rPr lang="ru-RU" alt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 </a:t>
            </a:r>
            <a:r>
              <a:rPr lang="ru-RU" alt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alt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году)</a:t>
            </a:r>
          </a:p>
          <a:p>
            <a:pPr algn="ctr"/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37" name="Freeform 178"/>
          <p:cNvSpPr>
            <a:spLocks noEditPoints="1"/>
          </p:cNvSpPr>
          <p:nvPr/>
        </p:nvSpPr>
        <p:spPr bwMode="auto">
          <a:xfrm>
            <a:off x="1905004" y="5105400"/>
            <a:ext cx="504825" cy="379413"/>
          </a:xfrm>
          <a:custGeom>
            <a:avLst/>
            <a:gdLst>
              <a:gd name="T0" fmla="*/ 2147483647 w 158"/>
              <a:gd name="T1" fmla="*/ 2147483647 h 119"/>
              <a:gd name="T2" fmla="*/ 0 w 158"/>
              <a:gd name="T3" fmla="*/ 2147483647 h 119"/>
              <a:gd name="T4" fmla="*/ 0 w 158"/>
              <a:gd name="T5" fmla="*/ 0 h 119"/>
              <a:gd name="T6" fmla="*/ 2147483647 w 158"/>
              <a:gd name="T7" fmla="*/ 0 h 119"/>
              <a:gd name="T8" fmla="*/ 2147483647 w 158"/>
              <a:gd name="T9" fmla="*/ 2147483647 h 119"/>
              <a:gd name="T10" fmla="*/ 2147483647 w 158"/>
              <a:gd name="T11" fmla="*/ 2147483647 h 119"/>
              <a:gd name="T12" fmla="*/ 2147483647 w 158"/>
              <a:gd name="T13" fmla="*/ 2147483647 h 119"/>
              <a:gd name="T14" fmla="*/ 2147483647 w 158"/>
              <a:gd name="T15" fmla="*/ 2147483647 h 119"/>
              <a:gd name="T16" fmla="*/ 2147483647 w 158"/>
              <a:gd name="T17" fmla="*/ 2147483647 h 119"/>
              <a:gd name="T18" fmla="*/ 2147483647 w 158"/>
              <a:gd name="T19" fmla="*/ 2147483647 h 119"/>
              <a:gd name="T20" fmla="*/ 2147483647 w 158"/>
              <a:gd name="T21" fmla="*/ 2147483647 h 119"/>
              <a:gd name="T22" fmla="*/ 2147483647 w 158"/>
              <a:gd name="T23" fmla="*/ 2147483647 h 119"/>
              <a:gd name="T24" fmla="*/ 2147483647 w 158"/>
              <a:gd name="T25" fmla="*/ 2147483647 h 119"/>
              <a:gd name="T26" fmla="*/ 2147483647 w 158"/>
              <a:gd name="T27" fmla="*/ 2147483647 h 119"/>
              <a:gd name="T28" fmla="*/ 2147483647 w 158"/>
              <a:gd name="T29" fmla="*/ 2147483647 h 119"/>
              <a:gd name="T30" fmla="*/ 2147483647 w 158"/>
              <a:gd name="T31" fmla="*/ 2147483647 h 119"/>
              <a:gd name="T32" fmla="*/ 2147483647 w 158"/>
              <a:gd name="T33" fmla="*/ 2147483647 h 119"/>
              <a:gd name="T34" fmla="*/ 2147483647 w 158"/>
              <a:gd name="T35" fmla="*/ 2147483647 h 119"/>
              <a:gd name="T36" fmla="*/ 2147483647 w 158"/>
              <a:gd name="T37" fmla="*/ 2147483647 h 119"/>
              <a:gd name="T38" fmla="*/ 2147483647 w 158"/>
              <a:gd name="T39" fmla="*/ 2147483647 h 119"/>
              <a:gd name="T40" fmla="*/ 2147483647 w 158"/>
              <a:gd name="T41" fmla="*/ 2147483647 h 119"/>
              <a:gd name="T42" fmla="*/ 2147483647 w 158"/>
              <a:gd name="T43" fmla="*/ 2147483647 h 119"/>
              <a:gd name="T44" fmla="*/ 2147483647 w 158"/>
              <a:gd name="T45" fmla="*/ 2147483647 h 119"/>
              <a:gd name="T46" fmla="*/ 2147483647 w 158"/>
              <a:gd name="T47" fmla="*/ 2147483647 h 119"/>
              <a:gd name="T48" fmla="*/ 2147483647 w 158"/>
              <a:gd name="T49" fmla="*/ 2147483647 h 119"/>
              <a:gd name="T50" fmla="*/ 2147483647 w 158"/>
              <a:gd name="T51" fmla="*/ 2147483647 h 119"/>
              <a:gd name="T52" fmla="*/ 2147483647 w 158"/>
              <a:gd name="T53" fmla="*/ 2147483647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Sev01"/>
          <p:cNvSpPr>
            <a:spLocks noChangeAspect="1"/>
          </p:cNvSpPr>
          <p:nvPr/>
        </p:nvSpPr>
        <p:spPr>
          <a:xfrm>
            <a:off x="6858000" y="3657600"/>
            <a:ext cx="304800" cy="3143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5" name="Sev01"/>
          <p:cNvSpPr>
            <a:spLocks noChangeAspect="1"/>
          </p:cNvSpPr>
          <p:nvPr/>
        </p:nvSpPr>
        <p:spPr>
          <a:xfrm>
            <a:off x="6400800" y="1828800"/>
            <a:ext cx="1066800" cy="1066800"/>
          </a:xfrm>
          <a:prstGeom prst="ellipse">
            <a:avLst/>
          </a:prstGeom>
          <a:noFill/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6" name="Freeform 62"/>
          <p:cNvSpPr>
            <a:spLocks noChangeAspect="1" noEditPoints="1"/>
          </p:cNvSpPr>
          <p:nvPr/>
        </p:nvSpPr>
        <p:spPr bwMode="auto">
          <a:xfrm>
            <a:off x="6705600" y="2133603"/>
            <a:ext cx="457200" cy="460375"/>
          </a:xfrm>
          <a:custGeom>
            <a:avLst/>
            <a:gdLst>
              <a:gd name="T0" fmla="*/ 2147483647 w 58"/>
              <a:gd name="T1" fmla="*/ 2147483647 h 58"/>
              <a:gd name="T2" fmla="*/ 2147483647 w 58"/>
              <a:gd name="T3" fmla="*/ 2147483647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2147483647 w 58"/>
              <a:gd name="T9" fmla="*/ 2147483647 h 58"/>
              <a:gd name="T10" fmla="*/ 2147483647 w 58"/>
              <a:gd name="T11" fmla="*/ 2147483647 h 58"/>
              <a:gd name="T12" fmla="*/ 2147483647 w 58"/>
              <a:gd name="T13" fmla="*/ 2147483647 h 58"/>
              <a:gd name="T14" fmla="*/ 2147483647 w 58"/>
              <a:gd name="T15" fmla="*/ 2147483647 h 58"/>
              <a:gd name="T16" fmla="*/ 2147483647 w 58"/>
              <a:gd name="T17" fmla="*/ 2147483647 h 58"/>
              <a:gd name="T18" fmla="*/ 2147483647 w 58"/>
              <a:gd name="T19" fmla="*/ 2147483647 h 58"/>
              <a:gd name="T20" fmla="*/ 2147483647 w 58"/>
              <a:gd name="T21" fmla="*/ 2147483647 h 58"/>
              <a:gd name="T22" fmla="*/ 2147483647 w 58"/>
              <a:gd name="T23" fmla="*/ 2147483647 h 58"/>
              <a:gd name="T24" fmla="*/ 2147483647 w 58"/>
              <a:gd name="T25" fmla="*/ 2147483647 h 58"/>
              <a:gd name="T26" fmla="*/ 2147483647 w 58"/>
              <a:gd name="T27" fmla="*/ 2147483647 h 58"/>
              <a:gd name="T28" fmla="*/ 2147483647 w 58"/>
              <a:gd name="T29" fmla="*/ 2147483647 h 58"/>
              <a:gd name="T30" fmla="*/ 2147483647 w 58"/>
              <a:gd name="T31" fmla="*/ 2147483647 h 58"/>
              <a:gd name="T32" fmla="*/ 2147483647 w 58"/>
              <a:gd name="T33" fmla="*/ 2147483647 h 58"/>
              <a:gd name="T34" fmla="*/ 2147483647 w 58"/>
              <a:gd name="T35" fmla="*/ 2147483647 h 58"/>
              <a:gd name="T36" fmla="*/ 2147483647 w 58"/>
              <a:gd name="T37" fmla="*/ 2147483647 h 58"/>
              <a:gd name="T38" fmla="*/ 2147483647 w 58"/>
              <a:gd name="T39" fmla="*/ 2147483647 h 58"/>
              <a:gd name="T40" fmla="*/ 2147483647 w 58"/>
              <a:gd name="T41" fmla="*/ 2147483647 h 58"/>
              <a:gd name="T42" fmla="*/ 2147483647 w 58"/>
              <a:gd name="T43" fmla="*/ 2147483647 h 58"/>
              <a:gd name="T44" fmla="*/ 2147483647 w 58"/>
              <a:gd name="T45" fmla="*/ 2147483647 h 58"/>
              <a:gd name="T46" fmla="*/ 2147483647 w 58"/>
              <a:gd name="T47" fmla="*/ 2147483647 h 58"/>
              <a:gd name="T48" fmla="*/ 2147483647 w 58"/>
              <a:gd name="T49" fmla="*/ 2147483647 h 58"/>
              <a:gd name="T50" fmla="*/ 2147483647 w 58"/>
              <a:gd name="T51" fmla="*/ 2147483647 h 58"/>
              <a:gd name="T52" fmla="*/ 0 w 58"/>
              <a:gd name="T53" fmla="*/ 2147483647 h 58"/>
              <a:gd name="T54" fmla="*/ 0 w 58"/>
              <a:gd name="T55" fmla="*/ 2147483647 h 58"/>
              <a:gd name="T56" fmla="*/ 2147483647 w 58"/>
              <a:gd name="T57" fmla="*/ 2147483647 h 58"/>
              <a:gd name="T58" fmla="*/ 2147483647 w 58"/>
              <a:gd name="T59" fmla="*/ 2147483647 h 58"/>
              <a:gd name="T60" fmla="*/ 2147483647 w 58"/>
              <a:gd name="T61" fmla="*/ 2147483647 h 58"/>
              <a:gd name="T62" fmla="*/ 2147483647 w 58"/>
              <a:gd name="T63" fmla="*/ 2147483647 h 58"/>
              <a:gd name="T64" fmla="*/ 2147483647 w 58"/>
              <a:gd name="T65" fmla="*/ 2147483647 h 58"/>
              <a:gd name="T66" fmla="*/ 2147483647 w 58"/>
              <a:gd name="T67" fmla="*/ 2147483647 h 58"/>
              <a:gd name="T68" fmla="*/ 2147483647 w 58"/>
              <a:gd name="T69" fmla="*/ 2147483647 h 58"/>
              <a:gd name="T70" fmla="*/ 2147483647 w 58"/>
              <a:gd name="T71" fmla="*/ 2147483647 h 58"/>
              <a:gd name="T72" fmla="*/ 2147483647 w 58"/>
              <a:gd name="T73" fmla="*/ 2147483647 h 58"/>
              <a:gd name="T74" fmla="*/ 2147483647 w 58"/>
              <a:gd name="T75" fmla="*/ 2147483647 h 58"/>
              <a:gd name="T76" fmla="*/ 2147483647 w 58"/>
              <a:gd name="T77" fmla="*/ 2147483647 h 58"/>
              <a:gd name="T78" fmla="*/ 2147483647 w 58"/>
              <a:gd name="T79" fmla="*/ 0 h 58"/>
              <a:gd name="T80" fmla="*/ 2147483647 w 58"/>
              <a:gd name="T81" fmla="*/ 0 h 58"/>
              <a:gd name="T82" fmla="*/ 2147483647 w 58"/>
              <a:gd name="T83" fmla="*/ 2147483647 h 58"/>
              <a:gd name="T84" fmla="*/ 2147483647 w 58"/>
              <a:gd name="T85" fmla="*/ 2147483647 h 58"/>
              <a:gd name="T86" fmla="*/ 2147483647 w 58"/>
              <a:gd name="T87" fmla="*/ 2147483647 h 58"/>
              <a:gd name="T88" fmla="*/ 2147483647 w 58"/>
              <a:gd name="T89" fmla="*/ 2147483647 h 58"/>
              <a:gd name="T90" fmla="*/ 2147483647 w 58"/>
              <a:gd name="T91" fmla="*/ 2147483647 h 58"/>
              <a:gd name="T92" fmla="*/ 2147483647 w 58"/>
              <a:gd name="T93" fmla="*/ 2147483647 h 58"/>
              <a:gd name="T94" fmla="*/ 2147483647 w 58"/>
              <a:gd name="T95" fmla="*/ 2147483647 h 58"/>
              <a:gd name="T96" fmla="*/ 2147483647 w 58"/>
              <a:gd name="T97" fmla="*/ 2147483647 h 58"/>
              <a:gd name="T98" fmla="*/ 2147483647 w 58"/>
              <a:gd name="T99" fmla="*/ 2147483647 h 58"/>
              <a:gd name="T100" fmla="*/ 2147483647 w 58"/>
              <a:gd name="T101" fmla="*/ 2147483647 h 58"/>
              <a:gd name="T102" fmla="*/ 2147483647 w 58"/>
              <a:gd name="T103" fmla="*/ 2147483647 h 58"/>
              <a:gd name="T104" fmla="*/ 2147483647 w 58"/>
              <a:gd name="T105" fmla="*/ 2147483647 h 58"/>
              <a:gd name="T106" fmla="*/ 2147483647 w 58"/>
              <a:gd name="T107" fmla="*/ 2147483647 h 58"/>
              <a:gd name="T108" fmla="*/ 2147483647 w 58"/>
              <a:gd name="T109" fmla="*/ 2147483647 h 58"/>
              <a:gd name="T110" fmla="*/ 2147483647 w 58"/>
              <a:gd name="T111" fmla="*/ 2147483647 h 58"/>
              <a:gd name="T112" fmla="*/ 2147483647 w 58"/>
              <a:gd name="T113" fmla="*/ 2147483647 h 58"/>
              <a:gd name="T114" fmla="*/ 2147483647 w 58"/>
              <a:gd name="T115" fmla="*/ 2147483647 h 58"/>
              <a:gd name="T116" fmla="*/ 2147483647 w 58"/>
              <a:gd name="T117" fmla="*/ 2147483647 h 58"/>
              <a:gd name="T118" fmla="*/ 2147483647 w 58"/>
              <a:gd name="T119" fmla="*/ 2147483647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"/>
              <a:gd name="T181" fmla="*/ 0 h 58"/>
              <a:gd name="T182" fmla="*/ 58 w 58"/>
              <a:gd name="T183" fmla="*/ 58 h 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3366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Google Shape;223;p14"/>
          <p:cNvSpPr txBox="1">
            <a:spLocks/>
          </p:cNvSpPr>
          <p:nvPr/>
        </p:nvSpPr>
        <p:spPr>
          <a:xfrm>
            <a:off x="7543800" y="63246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sym typeface="Arial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/>
      <p:bldP spid="25" grpId="0" animBg="1"/>
      <p:bldP spid="29" grpId="0" animBg="1"/>
      <p:bldP spid="30" grpId="0"/>
      <p:bldP spid="31" grpId="0"/>
      <p:bldP spid="37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0" y="6704112"/>
            <a:ext cx="91440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Oval 129"/>
          <p:cNvSpPr>
            <a:spLocks noChangeAspect="1"/>
          </p:cNvSpPr>
          <p:nvPr/>
        </p:nvSpPr>
        <p:spPr>
          <a:xfrm>
            <a:off x="3048000" y="2514600"/>
            <a:ext cx="3124200" cy="3093575"/>
          </a:xfrm>
          <a:prstGeom prst="ellipse">
            <a:avLst/>
          </a:prstGeom>
          <a:solidFill>
            <a:srgbClr val="003399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762000" y="2590800"/>
            <a:ext cx="2514600" cy="2427891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Group 56"/>
          <p:cNvGrpSpPr/>
          <p:nvPr/>
        </p:nvGrpSpPr>
        <p:grpSpPr>
          <a:xfrm>
            <a:off x="5715000" y="1066802"/>
            <a:ext cx="2667000" cy="1355914"/>
            <a:chOff x="4596" y="1425365"/>
            <a:chExt cx="1975090" cy="1016938"/>
          </a:xfrm>
        </p:grpSpPr>
        <p:sp>
          <p:nvSpPr>
            <p:cNvPr id="159" name="TextBox 158"/>
            <p:cNvSpPr txBox="1"/>
            <p:nvPr/>
          </p:nvSpPr>
          <p:spPr>
            <a:xfrm>
              <a:off x="4596" y="1611304"/>
              <a:ext cx="1975090" cy="830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ru-RU" sz="1800" b="1" dirty="0" smtClean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  <a:ea typeface="Cambria" pitchFamily="18" charset="0"/>
                </a:rPr>
                <a:t>Водоснабжение, водоотведение, организация сбора и утилизация отходов</a:t>
              </a:r>
              <a:endParaRPr lang="en-US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96" y="1425365"/>
              <a:ext cx="48" cy="138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1200" b="1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3581400" y="3276598"/>
            <a:ext cx="2074563" cy="967265"/>
            <a:chOff x="-94877" y="1558216"/>
            <a:chExt cx="2074563" cy="725448"/>
          </a:xfrm>
        </p:grpSpPr>
        <p:sp>
          <p:nvSpPr>
            <p:cNvPr id="162" name="TextBox 161"/>
            <p:cNvSpPr txBox="1"/>
            <p:nvPr/>
          </p:nvSpPr>
          <p:spPr>
            <a:xfrm>
              <a:off x="-94877" y="1729667"/>
              <a:ext cx="2074563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ru-RU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</a:rPr>
                <a:t>59,0 </a:t>
              </a:r>
            </a:p>
            <a:p>
              <a:pPr lvl="0" algn="ctr" defTabSz="914400">
                <a:spcBef>
                  <a:spcPct val="20000"/>
                </a:spcBef>
                <a:defRPr/>
              </a:pPr>
              <a:r>
                <a:rPr lang="ru-RU" sz="2000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</a:rPr>
                <a:t>млрд руб.</a:t>
              </a:r>
              <a:endParaRPr lang="en-US" sz="20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49619" y="1558216"/>
              <a:ext cx="65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0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</p:grpSp>
      <p:grpSp>
        <p:nvGrpSpPr>
          <p:cNvPr id="15" name="Group 56"/>
          <p:cNvGrpSpPr/>
          <p:nvPr/>
        </p:nvGrpSpPr>
        <p:grpSpPr>
          <a:xfrm>
            <a:off x="609600" y="1676401"/>
            <a:ext cx="2286000" cy="801920"/>
            <a:chOff x="4596" y="1425361"/>
            <a:chExt cx="1975090" cy="601439"/>
          </a:xfrm>
        </p:grpSpPr>
        <p:sp>
          <p:nvSpPr>
            <p:cNvPr id="165" name="TextBox 164"/>
            <p:cNvSpPr txBox="1"/>
            <p:nvPr/>
          </p:nvSpPr>
          <p:spPr>
            <a:xfrm>
              <a:off x="4596" y="1611302"/>
              <a:ext cx="1975090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ru-RU" sz="1800" b="1" dirty="0" smtClean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  <a:ea typeface="Cambria" pitchFamily="18" charset="0"/>
                </a:rPr>
                <a:t>Обрабатывающие производства</a:t>
              </a:r>
              <a:endParaRPr lang="en-US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9630" y="1425361"/>
              <a:ext cx="56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endParaRPr lang="en-US" sz="1200" b="1" dirty="0" smtClean="0">
                <a:solidFill>
                  <a:schemeClr val="accent3"/>
                </a:solidFill>
              </a:endParaRPr>
            </a:p>
          </p:txBody>
        </p:sp>
      </p:grpSp>
      <p:sp>
        <p:nvSpPr>
          <p:cNvPr id="115" name="Oval 114"/>
          <p:cNvSpPr>
            <a:spLocks noChangeAspect="1"/>
          </p:cNvSpPr>
          <p:nvPr/>
        </p:nvSpPr>
        <p:spPr>
          <a:xfrm>
            <a:off x="4038600" y="1219201"/>
            <a:ext cx="1626400" cy="1529972"/>
          </a:xfrm>
          <a:prstGeom prst="ellipse">
            <a:avLst/>
          </a:prstGeom>
          <a:solidFill>
            <a:srgbClr val="3399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0" y="30480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ПРОМЫШЛЕННОЕ </a:t>
            </a:r>
            <a:r>
              <a:rPr lang="en-US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ПРОИЗВОДСТВО  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5562600" y="4419601"/>
            <a:ext cx="1905000" cy="18288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US" sz="18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81" name="Group 56"/>
          <p:cNvGrpSpPr/>
          <p:nvPr/>
        </p:nvGrpSpPr>
        <p:grpSpPr>
          <a:xfrm>
            <a:off x="6477000" y="3581399"/>
            <a:ext cx="1975090" cy="401809"/>
            <a:chOff x="4596" y="1425362"/>
            <a:chExt cx="1975090" cy="301358"/>
          </a:xfrm>
        </p:grpSpPr>
        <p:sp>
          <p:nvSpPr>
            <p:cNvPr id="82" name="TextBox 81"/>
            <p:cNvSpPr txBox="1"/>
            <p:nvPr/>
          </p:nvSpPr>
          <p:spPr>
            <a:xfrm>
              <a:off x="4596" y="1611304"/>
              <a:ext cx="1975090" cy="115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ru-RU" sz="1000" i="1" dirty="0" smtClean="0"/>
                <a:t>. 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Rectangle 159"/>
            <p:cNvSpPr/>
            <p:nvPr/>
          </p:nvSpPr>
          <p:spPr>
            <a:xfrm>
              <a:off x="4596" y="1425362"/>
              <a:ext cx="65" cy="138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1200" b="1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99" name="Group 56"/>
          <p:cNvGrpSpPr/>
          <p:nvPr/>
        </p:nvGrpSpPr>
        <p:grpSpPr>
          <a:xfrm>
            <a:off x="6705600" y="3124202"/>
            <a:ext cx="1975090" cy="1355915"/>
            <a:chOff x="4596" y="1425364"/>
            <a:chExt cx="1975090" cy="1016939"/>
          </a:xfrm>
        </p:grpSpPr>
        <p:sp>
          <p:nvSpPr>
            <p:cNvPr id="116" name="TextBox 115"/>
            <p:cNvSpPr txBox="1"/>
            <p:nvPr/>
          </p:nvSpPr>
          <p:spPr>
            <a:xfrm>
              <a:off x="4596" y="1611304"/>
              <a:ext cx="1975090" cy="830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800" b="1" dirty="0" smtClean="0">
                  <a:solidFill>
                    <a:schemeClr val="accent4">
                      <a:lumMod val="25000"/>
                    </a:schemeClr>
                  </a:solidFill>
                  <a:latin typeface="Montserrat Medium" pitchFamily="2" charset="-52"/>
                  <a:ea typeface="Cambria" pitchFamily="18" charset="0"/>
                </a:rPr>
                <a:t>Обеспечение электрической энергией, газом  и паром</a:t>
              </a:r>
              <a:endParaRPr lang="en-US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  <p:sp>
          <p:nvSpPr>
            <p:cNvPr id="117" name="Rectangle 159"/>
            <p:cNvSpPr/>
            <p:nvPr/>
          </p:nvSpPr>
          <p:spPr>
            <a:xfrm>
              <a:off x="4596" y="1425364"/>
              <a:ext cx="65" cy="138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1200" b="1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21" name="Group 56"/>
          <p:cNvGrpSpPr/>
          <p:nvPr/>
        </p:nvGrpSpPr>
        <p:grpSpPr>
          <a:xfrm>
            <a:off x="5638803" y="4800601"/>
            <a:ext cx="1904998" cy="764978"/>
            <a:chOff x="133723" y="1615367"/>
            <a:chExt cx="1922163" cy="573733"/>
          </a:xfrm>
        </p:grpSpPr>
        <p:sp>
          <p:nvSpPr>
            <p:cNvPr id="122" name="TextBox 121"/>
            <p:cNvSpPr txBox="1"/>
            <p:nvPr/>
          </p:nvSpPr>
          <p:spPr>
            <a:xfrm>
              <a:off x="133723" y="1958267"/>
              <a:ext cx="1922163" cy="230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ru-RU" sz="2000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</a:rPr>
                <a:t>млрд руб.</a:t>
              </a:r>
              <a:endParaRPr lang="en-US" sz="20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  <p:sp>
          <p:nvSpPr>
            <p:cNvPr id="123" name="Rectangle 162"/>
            <p:cNvSpPr/>
            <p:nvPr/>
          </p:nvSpPr>
          <p:spPr>
            <a:xfrm>
              <a:off x="743321" y="1615367"/>
              <a:ext cx="495328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</a:rPr>
                <a:t>10,1</a:t>
              </a:r>
              <a:endParaRPr lang="en-US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</p:grpSp>
      <p:grpSp>
        <p:nvGrpSpPr>
          <p:cNvPr id="124" name="Group 56"/>
          <p:cNvGrpSpPr/>
          <p:nvPr/>
        </p:nvGrpSpPr>
        <p:grpSpPr>
          <a:xfrm>
            <a:off x="1143000" y="3352796"/>
            <a:ext cx="1922163" cy="688778"/>
            <a:chOff x="133721" y="1729667"/>
            <a:chExt cx="1922163" cy="516583"/>
          </a:xfrm>
        </p:grpSpPr>
        <p:sp>
          <p:nvSpPr>
            <p:cNvPr id="125" name="TextBox 124"/>
            <p:cNvSpPr txBox="1"/>
            <p:nvPr/>
          </p:nvSpPr>
          <p:spPr>
            <a:xfrm>
              <a:off x="133721" y="2015418"/>
              <a:ext cx="1922163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ru-RU" sz="2000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</a:rPr>
                <a:t>млрд руб.</a:t>
              </a:r>
              <a:endParaRPr lang="en-US" sz="20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  <p:sp>
          <p:nvSpPr>
            <p:cNvPr id="126" name="Rectangle 162"/>
            <p:cNvSpPr/>
            <p:nvPr/>
          </p:nvSpPr>
          <p:spPr>
            <a:xfrm>
              <a:off x="626307" y="1729667"/>
              <a:ext cx="64761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</a:rPr>
                <a:t>47,8</a:t>
              </a:r>
              <a:endParaRPr lang="en-US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</p:grpSp>
      <p:grpSp>
        <p:nvGrpSpPr>
          <p:cNvPr id="127" name="Group 56"/>
          <p:cNvGrpSpPr/>
          <p:nvPr/>
        </p:nvGrpSpPr>
        <p:grpSpPr>
          <a:xfrm>
            <a:off x="3962400" y="1600198"/>
            <a:ext cx="1922163" cy="688779"/>
            <a:chOff x="133723" y="1672515"/>
            <a:chExt cx="1922163" cy="516584"/>
          </a:xfrm>
        </p:grpSpPr>
        <p:sp>
          <p:nvSpPr>
            <p:cNvPr id="128" name="TextBox 127"/>
            <p:cNvSpPr txBox="1"/>
            <p:nvPr/>
          </p:nvSpPr>
          <p:spPr>
            <a:xfrm>
              <a:off x="133723" y="1958266"/>
              <a:ext cx="1922163" cy="230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914400">
                <a:spcBef>
                  <a:spcPct val="20000"/>
                </a:spcBef>
                <a:defRPr/>
              </a:pPr>
              <a:r>
                <a:rPr lang="ru-RU" sz="2000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</a:rPr>
                <a:t>млрд руб.</a:t>
              </a:r>
              <a:endParaRPr lang="en-US" sz="20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  <p:sp>
          <p:nvSpPr>
            <p:cNvPr id="131" name="Rectangle 162"/>
            <p:cNvSpPr/>
            <p:nvPr/>
          </p:nvSpPr>
          <p:spPr>
            <a:xfrm>
              <a:off x="819523" y="1672515"/>
              <a:ext cx="29604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</a:rPr>
                <a:t>1,1</a:t>
              </a:r>
              <a:endParaRPr lang="en-US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 bwMode="auto">
          <a:xfrm>
            <a:off x="8686800" y="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46" grpId="0" animBg="1"/>
      <p:bldP spid="115" grpId="0" animBg="1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0" y="304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ОБРАБАТЫВАЮЩИЕ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 ExtraBold" pitchFamily="2" charset="-52"/>
                <a:ea typeface="Cambria" pitchFamily="18" charset="0"/>
                <a:cs typeface="Tahoma" pitchFamily="34" charset="0"/>
              </a:rPr>
              <a:t> ПРОИЗВОДСТВА 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C23D10"/>
              </a:solidFill>
              <a:latin typeface="Arial Black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883C07"/>
              </a:solidFill>
              <a:latin typeface="Arial Black" pitchFamily="34" charset="0"/>
              <a:cs typeface="+mn-cs"/>
            </a:endParaRPr>
          </a:p>
        </p:txBody>
      </p:sp>
      <p:graphicFrame>
        <p:nvGraphicFramePr>
          <p:cNvPr id="2050" name="Объект 3"/>
          <p:cNvGraphicFramePr>
            <a:graphicFrameLocks noGrp="1"/>
          </p:cNvGraphicFramePr>
          <p:nvPr>
            <p:ph idx="1"/>
          </p:nvPr>
        </p:nvGraphicFramePr>
        <p:xfrm>
          <a:off x="71438" y="1808163"/>
          <a:ext cx="9082087" cy="3779837"/>
        </p:xfrm>
        <a:graphic>
          <a:graphicData uri="http://schemas.openxmlformats.org/presentationml/2006/ole">
            <p:oleObj spid="_x0000_s27650" name="Worksheet" r:id="rId4" imgW="8782074" imgH="3657643" progId="Excel.Sheet.8">
              <p:embed/>
            </p:oleObj>
          </a:graphicData>
        </a:graphic>
      </p:graphicFrame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304800" y="1066800"/>
            <a:ext cx="88392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Объем отгруженных </a:t>
            </a:r>
            <a:r>
              <a:rPr lang="ru-RU" altLang="ru-RU" sz="18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товаров  </a:t>
            </a:r>
            <a:r>
              <a:rPr lang="ru-RU" alt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собственного производства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77000" y="4648200"/>
            <a:ext cx="2667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ЗАО «КО«Любимый Край» </a:t>
            </a:r>
          </a:p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ООО «</a:t>
            </a:r>
            <a:r>
              <a:rPr lang="ru-RU" sz="1300" dirty="0" err="1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Петропродукт</a:t>
            </a:r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 – Отрадное» </a:t>
            </a:r>
          </a:p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ООО «Пит-продукт»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4800601"/>
            <a:ext cx="2362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АО «Павловский завод» </a:t>
            </a:r>
          </a:p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ООО«ЛСР. Стеновые»</a:t>
            </a:r>
          </a:p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ООО «ЭМ СИ </a:t>
            </a:r>
            <a:r>
              <a:rPr lang="ru-RU" sz="1300" dirty="0" err="1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Баухеми</a:t>
            </a:r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»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1828800"/>
            <a:ext cx="23622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АО </a:t>
            </a:r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«</a:t>
            </a:r>
            <a:r>
              <a:rPr lang="ru-RU" sz="1300" dirty="0" err="1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Пелла</a:t>
            </a:r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» </a:t>
            </a:r>
          </a:p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АО «ГЕСЕР»  </a:t>
            </a:r>
          </a:p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ООО «НССЗ»</a:t>
            </a:r>
          </a:p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ООО «Озерная верфь»</a:t>
            </a:r>
          </a:p>
          <a:p>
            <a:endParaRPr lang="ru-RU" sz="1300" b="1" dirty="0">
              <a:solidFill>
                <a:srgbClr val="0066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53200" y="1828800"/>
            <a:ext cx="25908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ООО «Рэмос-Альфа» </a:t>
            </a:r>
          </a:p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ПАО «Завод «Ладога»</a:t>
            </a:r>
          </a:p>
          <a:p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ЗАО «</a:t>
            </a:r>
            <a:r>
              <a:rPr lang="ru-RU" sz="1300" dirty="0" err="1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Виталфарм</a:t>
            </a:r>
            <a:r>
              <a:rPr lang="ru-RU" sz="1300" dirty="0">
                <a:solidFill>
                  <a:srgbClr val="006666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»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uiExpand="1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853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0" y="3048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Montserrat ExtraBold" pitchFamily="2" charset="-52"/>
                <a:ea typeface="Cambria" pitchFamily="18" charset="0"/>
                <a:cs typeface="Tahoma" pitchFamily="34" charset="0"/>
              </a:rPr>
              <a:t>СЕЛЬСКОЕ ХОЗЯЙСТВО</a:t>
            </a:r>
            <a:endParaRPr lang="ru-RU" sz="2000" b="1" dirty="0">
              <a:solidFill>
                <a:schemeClr val="bg1"/>
              </a:solidFill>
              <a:latin typeface="Montserrat ExtraBold" pitchFamily="2" charset="-52"/>
              <a:ea typeface="Cambria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C23D1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883C07"/>
              </a:solidFill>
              <a:latin typeface="Arial Black" pitchFamily="34" charset="0"/>
            </a:endParaRPr>
          </a:p>
        </p:txBody>
      </p:sp>
      <p:sp>
        <p:nvSpPr>
          <p:cNvPr id="11269" name="Объект 2"/>
          <p:cNvSpPr txBox="1">
            <a:spLocks/>
          </p:cNvSpPr>
          <p:nvPr/>
        </p:nvSpPr>
        <p:spPr bwMode="auto">
          <a:xfrm>
            <a:off x="304800" y="4114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Произведено продукции животноводства:</a:t>
            </a:r>
            <a:endParaRPr lang="ru-RU" sz="1800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</a:endParaRPr>
          </a:p>
        </p:txBody>
      </p:sp>
      <p:sp>
        <p:nvSpPr>
          <p:cNvPr id="11270" name="Объект 2"/>
          <p:cNvSpPr txBox="1">
            <a:spLocks/>
          </p:cNvSpPr>
          <p:nvPr/>
        </p:nvSpPr>
        <p:spPr bwMode="auto">
          <a:xfrm>
            <a:off x="4800600" y="411480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Произведено продукции растениеводства</a:t>
            </a:r>
            <a:r>
              <a:rPr lang="ru-RU" sz="20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:</a:t>
            </a:r>
            <a:endParaRPr lang="ru-RU" sz="2000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</a:endParaRPr>
          </a:p>
        </p:txBody>
      </p:sp>
      <p:sp>
        <p:nvSpPr>
          <p:cNvPr id="11271" name="Объект 2"/>
          <p:cNvSpPr txBox="1">
            <a:spLocks/>
          </p:cNvSpPr>
          <p:nvPr/>
        </p:nvSpPr>
        <p:spPr bwMode="auto">
          <a:xfrm>
            <a:off x="228600" y="4800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Мясо всех видов </a:t>
            </a:r>
            <a:r>
              <a:rPr lang="ru-RU" sz="1600" b="1" dirty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218</a:t>
            </a:r>
            <a:r>
              <a:rPr lang="ru-RU" sz="1600" b="1" dirty="0" smtClean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тыс. тонн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(84,7%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году)</a:t>
            </a:r>
          </a:p>
          <a:p>
            <a:pPr algn="ctr" eaLnBrk="0" hangingPunct="0"/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Молока-</a:t>
            </a:r>
            <a:r>
              <a:rPr lang="ru-RU" sz="1600" b="1" dirty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4 769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тонн </a:t>
            </a:r>
          </a:p>
          <a:p>
            <a:pPr algn="ctr" eaLnBrk="0" hangingPunct="0"/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(94%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году)</a:t>
            </a:r>
          </a:p>
          <a:p>
            <a:pPr algn="ctr" eaLnBrk="0" hangingPunct="0"/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Куриных яиц –</a:t>
            </a:r>
            <a:r>
              <a:rPr lang="ru-RU" sz="1600" b="1" dirty="0">
                <a:solidFill>
                  <a:srgbClr val="30303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564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млн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шт. </a:t>
            </a:r>
          </a:p>
          <a:p>
            <a:pPr algn="ctr" eaLnBrk="0" hangingPunct="0"/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112%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году)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5029200" y="51054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11273" name="Group 46"/>
          <p:cNvGrpSpPr>
            <a:grpSpLocks/>
          </p:cNvGrpSpPr>
          <p:nvPr/>
        </p:nvGrpSpPr>
        <p:grpSpPr bwMode="auto">
          <a:xfrm>
            <a:off x="3505200" y="2438400"/>
            <a:ext cx="6019800" cy="685800"/>
            <a:chOff x="1296" y="1824"/>
            <a:chExt cx="3221" cy="432"/>
          </a:xfrm>
        </p:grpSpPr>
        <p:sp>
          <p:nvSpPr>
            <p:cNvPr id="18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61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9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0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83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1800" b="1" dirty="0">
                  <a:solidFill>
                    <a:schemeClr val="accent4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endParaRPr lang="en-US" b="1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94" name="Text Box 50"/>
            <p:cNvSpPr txBox="1">
              <a:spLocks noChangeArrowheads="1"/>
            </p:cNvSpPr>
            <p:nvPr/>
          </p:nvSpPr>
          <p:spPr bwMode="gray">
            <a:xfrm>
              <a:off x="1377" y="1886"/>
              <a:ext cx="25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dirty="0">
                  <a:solidFill>
                    <a:schemeClr val="bg1"/>
                  </a:solidFill>
                  <a:latin typeface="Montserrat Medium" pitchFamily="2" charset="-52"/>
                </a:rPr>
                <a:t>51</a:t>
              </a:r>
              <a:endParaRPr lang="en-US" dirty="0">
                <a:solidFill>
                  <a:schemeClr val="bg1"/>
                </a:solidFill>
                <a:latin typeface="Montserrat Medium" pitchFamily="2" charset="-52"/>
              </a:endParaRPr>
            </a:p>
          </p:txBody>
        </p:sp>
      </p:grpSp>
      <p:grpSp>
        <p:nvGrpSpPr>
          <p:cNvPr id="11274" name="Group 46"/>
          <p:cNvGrpSpPr>
            <a:grpSpLocks/>
          </p:cNvGrpSpPr>
          <p:nvPr/>
        </p:nvGrpSpPr>
        <p:grpSpPr bwMode="auto">
          <a:xfrm>
            <a:off x="3505200" y="3352800"/>
            <a:ext cx="6324600" cy="685801"/>
            <a:chOff x="1296" y="1824"/>
            <a:chExt cx="3384" cy="432"/>
          </a:xfrm>
        </p:grpSpPr>
        <p:sp>
          <p:nvSpPr>
            <p:cNvPr id="23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614" cy="288"/>
            </a:xfrm>
            <a:prstGeom prst="roundRect">
              <a:avLst>
                <a:gd name="adj" fmla="val 16667"/>
              </a:avLst>
            </a:prstGeom>
            <a:solidFill>
              <a:srgbClr val="3366CC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4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3366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128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300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600" b="1" dirty="0">
                  <a:solidFill>
                    <a:srgbClr val="303030"/>
                  </a:solidFill>
                  <a:latin typeface="Cambria" pitchFamily="18" charset="0"/>
                  <a:ea typeface="Cambria" pitchFamily="18" charset="0"/>
                  <a:cs typeface="Tahoma" pitchFamily="34" charset="0"/>
                </a:rPr>
                <a:t>    </a:t>
              </a:r>
              <a:r>
                <a:rPr lang="ru-RU" sz="1600" b="1" dirty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  <a:cs typeface="Tahoma" pitchFamily="34" charset="0"/>
                </a:rPr>
                <a:t>рыбодобывающих предприятий </a:t>
              </a:r>
              <a:endParaRPr lang="en-US" sz="16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</a:endParaRPr>
            </a:p>
          </p:txBody>
        </p:sp>
        <p:sp>
          <p:nvSpPr>
            <p:cNvPr id="11290" name="Text Box 50"/>
            <p:cNvSpPr txBox="1">
              <a:spLocks noChangeArrowheads="1"/>
            </p:cNvSpPr>
            <p:nvPr/>
          </p:nvSpPr>
          <p:spPr bwMode="gray">
            <a:xfrm>
              <a:off x="1404" y="1886"/>
              <a:ext cx="20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dirty="0">
                  <a:solidFill>
                    <a:schemeClr val="bg1"/>
                  </a:solidFill>
                  <a:latin typeface="Montserrat Medium" pitchFamily="2" charset="-52"/>
                </a:rPr>
                <a:t>9</a:t>
              </a:r>
              <a:endParaRPr lang="en-US" dirty="0">
                <a:solidFill>
                  <a:schemeClr val="bg1"/>
                </a:solidFill>
                <a:latin typeface="Montserrat Medium" pitchFamily="2" charset="-52"/>
              </a:endParaRPr>
            </a:p>
          </p:txBody>
        </p:sp>
      </p:grpSp>
      <p:sp>
        <p:nvSpPr>
          <p:cNvPr id="11275" name="Прямоугольник 26"/>
          <p:cNvSpPr>
            <a:spLocks noChangeArrowheads="1"/>
          </p:cNvSpPr>
          <p:nvPr/>
        </p:nvSpPr>
        <p:spPr bwMode="auto">
          <a:xfrm>
            <a:off x="3352800" y="2590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30303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sz="1600" b="1" dirty="0" smtClean="0">
                <a:solidFill>
                  <a:srgbClr val="303030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lang="ru-RU" sz="1600" b="1" dirty="0" smtClean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действующее </a:t>
            </a:r>
            <a:r>
              <a:rPr lang="ru-RU" sz="16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КФХ</a:t>
            </a:r>
            <a:br>
              <a:rPr lang="ru-RU" sz="16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</a:br>
            <a:endParaRPr lang="ru-RU" sz="1600" dirty="0">
              <a:solidFill>
                <a:schemeClr val="bg1"/>
              </a:solidFill>
              <a:latin typeface="Montserrat Medium" pitchFamily="2" charset="-52"/>
              <a:ea typeface="Cambria" pitchFamily="18" charset="0"/>
            </a:endParaRPr>
          </a:p>
        </p:txBody>
      </p:sp>
      <p:grpSp>
        <p:nvGrpSpPr>
          <p:cNvPr id="11276" name="Group 46"/>
          <p:cNvGrpSpPr>
            <a:grpSpLocks/>
          </p:cNvGrpSpPr>
          <p:nvPr/>
        </p:nvGrpSpPr>
        <p:grpSpPr bwMode="auto">
          <a:xfrm>
            <a:off x="3505200" y="1600200"/>
            <a:ext cx="6216200" cy="685800"/>
            <a:chOff x="1296" y="1824"/>
            <a:chExt cx="3326" cy="432"/>
          </a:xfrm>
        </p:grpSpPr>
        <p:sp>
          <p:nvSpPr>
            <p:cNvPr id="30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614" cy="2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1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339933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2" name="Text Box 49"/>
            <p:cNvSpPr txBox="1">
              <a:spLocks noChangeArrowheads="1"/>
            </p:cNvSpPr>
            <p:nvPr/>
          </p:nvSpPr>
          <p:spPr bwMode="gray">
            <a:xfrm>
              <a:off x="1622" y="1920"/>
              <a:ext cx="300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1600" b="1" dirty="0">
                  <a:solidFill>
                    <a:srgbClr val="303030"/>
                  </a:solidFill>
                  <a:latin typeface="Tahoma" pitchFamily="34" charset="0"/>
                  <a:cs typeface="Tahoma" pitchFamily="34" charset="0"/>
                </a:rPr>
                <a:t>   </a:t>
              </a:r>
              <a:r>
                <a:rPr lang="ru-RU" sz="1600" b="1" dirty="0" smtClean="0">
                  <a:solidFill>
                    <a:srgbClr val="30303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  <a:cs typeface="Tahoma" pitchFamily="34" charset="0"/>
                </a:rPr>
                <a:t>сельскохозяйственных </a:t>
              </a:r>
              <a:r>
                <a:rPr lang="ru-RU" sz="1600" b="1" dirty="0">
                  <a:solidFill>
                    <a:schemeClr val="bg1"/>
                  </a:solidFill>
                  <a:latin typeface="Montserrat Medium" pitchFamily="2" charset="-52"/>
                  <a:ea typeface="Cambria" pitchFamily="18" charset="0"/>
                  <a:cs typeface="Tahoma" pitchFamily="34" charset="0"/>
                </a:rPr>
                <a:t>предприятий </a:t>
              </a:r>
              <a:endParaRPr lang="en-US" sz="1600" b="1" dirty="0">
                <a:solidFill>
                  <a:schemeClr val="bg1"/>
                </a:solidFill>
                <a:latin typeface="Montserrat Medium" pitchFamily="2" charset="-52"/>
                <a:ea typeface="Cambria" pitchFamily="18" charset="0"/>
                <a:cs typeface="+mn-cs"/>
              </a:endParaRPr>
            </a:p>
          </p:txBody>
        </p:sp>
        <p:sp>
          <p:nvSpPr>
            <p:cNvPr id="11284" name="Text Box 50"/>
            <p:cNvSpPr txBox="1">
              <a:spLocks noChangeArrowheads="1"/>
            </p:cNvSpPr>
            <p:nvPr/>
          </p:nvSpPr>
          <p:spPr bwMode="gray">
            <a:xfrm>
              <a:off x="1404" y="1886"/>
              <a:ext cx="20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dirty="0" smtClean="0">
                  <a:solidFill>
                    <a:schemeClr val="bg1"/>
                  </a:solidFill>
                  <a:latin typeface="Montserrat Medium" pitchFamily="2" charset="-52"/>
                </a:rPr>
                <a:t>6</a:t>
              </a:r>
              <a:endParaRPr lang="en-US" dirty="0">
                <a:solidFill>
                  <a:schemeClr val="bg1"/>
                </a:solidFill>
                <a:latin typeface="Montserrat Medium" pitchFamily="2" charset="-52"/>
              </a:endParaRPr>
            </a:p>
          </p:txBody>
        </p:sp>
      </p:grpSp>
      <p:sp>
        <p:nvSpPr>
          <p:cNvPr id="26" name="Объект 2"/>
          <p:cNvSpPr txBox="1">
            <a:spLocks/>
          </p:cNvSpPr>
          <p:nvPr/>
        </p:nvSpPr>
        <p:spPr bwMode="auto">
          <a:xfrm>
            <a:off x="4572000" y="4800600"/>
            <a:ext cx="419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Картофель –</a:t>
            </a:r>
            <a:r>
              <a:rPr lang="ru-RU" sz="1600" b="1" dirty="0">
                <a:solidFill>
                  <a:srgbClr val="0033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9 168 </a:t>
            </a:r>
            <a:r>
              <a:rPr lang="ru-RU" sz="1600" b="1" dirty="0" smtClean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тонн</a:t>
            </a:r>
            <a:endParaRPr lang="ru-RU" sz="1600" b="1" dirty="0">
              <a:solidFill>
                <a:schemeClr val="accent4">
                  <a:lumMod val="25000"/>
                </a:schemeClr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113,9%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году)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Овощи –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8 523 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тонн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104,6%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году)</a:t>
            </a:r>
          </a:p>
        </p:txBody>
      </p:sp>
      <p:cxnSp>
        <p:nvCxnSpPr>
          <p:cNvPr id="29" name="Straight Connector 101"/>
          <p:cNvCxnSpPr/>
          <p:nvPr/>
        </p:nvCxnSpPr>
        <p:spPr>
          <a:xfrm rot="5400000" flipH="1" flipV="1">
            <a:off x="2095500" y="2857500"/>
            <a:ext cx="2514600" cy="0"/>
          </a:xfrm>
          <a:prstGeom prst="line">
            <a:avLst/>
          </a:prstGeom>
          <a:ln w="44450">
            <a:solidFill>
              <a:srgbClr val="3366CC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9"/>
          <p:cNvSpPr/>
          <p:nvPr/>
        </p:nvSpPr>
        <p:spPr>
          <a:xfrm>
            <a:off x="152400" y="1600200"/>
            <a:ext cx="3048000" cy="2514600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280" name="Rectangle 30"/>
          <p:cNvSpPr>
            <a:spLocks noChangeArrowheads="1"/>
          </p:cNvSpPr>
          <p:nvPr/>
        </p:nvSpPr>
        <p:spPr bwMode="auto">
          <a:xfrm>
            <a:off x="152400" y="1681361"/>
            <a:ext cx="3048000" cy="23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ts val="2500"/>
              </a:lnSpc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Выручка </a:t>
            </a:r>
          </a:p>
          <a:p>
            <a:pPr algn="ctr" eaLnBrk="0" hangingPunct="0">
              <a:lnSpc>
                <a:spcPts val="2500"/>
              </a:lnSpc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от реализации </a:t>
            </a:r>
          </a:p>
          <a:p>
            <a:pPr algn="ctr" eaLnBrk="0" hangingPunct="0">
              <a:lnSpc>
                <a:spcPts val="2500"/>
              </a:lnSpc>
            </a:pP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всех видов сельскохозяйственной продукции             </a:t>
            </a:r>
          </a:p>
          <a:p>
            <a:pPr algn="ctr" eaLnBrk="0" hangingPunct="0">
              <a:lnSpc>
                <a:spcPts val="2500"/>
              </a:lnSpc>
            </a:pPr>
            <a:r>
              <a:rPr lang="ru-RU" sz="1800" b="1" dirty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34,0 </a:t>
            </a:r>
            <a:r>
              <a:rPr lang="ru-RU" sz="1800" b="1" dirty="0">
                <a:solidFill>
                  <a:schemeClr val="accent4">
                    <a:lumMod val="25000"/>
                  </a:schemeClr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млрд руб. </a:t>
            </a:r>
          </a:p>
          <a:p>
            <a:pPr algn="ctr" eaLnBrk="0" hangingPunct="0">
              <a:lnSpc>
                <a:spcPts val="2500"/>
              </a:lnSpc>
            </a:pP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(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126%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к 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году</a:t>
            </a:r>
            <a:r>
              <a:rPr lang="ru-RU" sz="1600" dirty="0" smtClean="0">
                <a:solidFill>
                  <a:srgbClr val="000099"/>
                </a:solidFill>
                <a:latin typeface="Montserrat Medium" pitchFamily="2" charset="-52"/>
                <a:ea typeface="Cambria" pitchFamily="18" charset="0"/>
                <a:cs typeface="Tahoma" pitchFamily="34" charset="0"/>
              </a:rPr>
              <a:t>)</a:t>
            </a:r>
            <a:endParaRPr lang="ru-RU" sz="1600" dirty="0">
              <a:solidFill>
                <a:srgbClr val="000099"/>
              </a:solidFill>
              <a:latin typeface="Montserrat Medium" pitchFamily="2" charset="-52"/>
              <a:ea typeface="Cambria" pitchFamily="18" charset="0"/>
              <a:cs typeface="Tahoma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172201"/>
            <a:ext cx="2514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Google Shape;223;p14"/>
          <p:cNvSpPr txBox="1">
            <a:spLocks/>
          </p:cNvSpPr>
          <p:nvPr/>
        </p:nvSpPr>
        <p:spPr>
          <a:xfrm>
            <a:off x="8382000" y="6324600"/>
            <a:ext cx="762000" cy="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itchFamily="2" charset="-52"/>
                <a:ea typeface="Cambria" pitchFamily="18" charset="0"/>
                <a:sym typeface="Arial"/>
              </a:rPr>
              <a:t>2021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ExtraBold" pitchFamily="2" charset="-52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allAtOnce"/>
      <p:bldP spid="11270" grpId="0" build="allAtOnce"/>
      <p:bldP spid="11271" grpId="0" build="allAtOnce"/>
      <p:bldP spid="26" grpId="0" build="allAtOnce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enWPDAWUW03JGdL6T3dg"/>
</p:tagLst>
</file>

<file path=ppt/theme/theme1.xml><?xml version="1.0" encoding="utf-8"?>
<a:theme xmlns:a="http://schemas.openxmlformats.org/drawingml/2006/main" name="powerpoint-template-24">
  <a:themeElements>
    <a:clrScheme name="Другая 42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009999"/>
      </a:accent1>
      <a:accent2>
        <a:srgbClr val="006666"/>
      </a:accent2>
      <a:accent3>
        <a:srgbClr val="92A8C8"/>
      </a:accent3>
      <a:accent4>
        <a:srgbClr val="C7D3E6"/>
      </a:accent4>
      <a:accent5>
        <a:srgbClr val="FF6566"/>
      </a:accent5>
      <a:accent6>
        <a:srgbClr val="FF4040"/>
      </a:accent6>
      <a:hlink>
        <a:srgbClr val="3F5378"/>
      </a:hlink>
      <a:folHlink>
        <a:srgbClr val="6611CC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13858</TotalTime>
  <Words>1722</Words>
  <Application>Microsoft Office PowerPoint</Application>
  <PresentationFormat>Экран (4:3)</PresentationFormat>
  <Paragraphs>503</Paragraphs>
  <Slides>33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powerpoint-template-24</vt:lpstr>
      <vt:lpstr>Worksheet</vt:lpstr>
      <vt:lpstr>ОТЧЕТ   О СОЦИАЛЬНО-ЭКОНОМИЧЕСКОМ РАЗВИТИИ   КИРОВСКОГО МУНИЦИПАЛЬНОГО РАЙОНА   ЛЕНИНГРАДСКОЙ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ИНВЕСТИЦИИ</vt:lpstr>
      <vt:lpstr>Крупные инвестиционные проекты реализуют: </vt:lpstr>
      <vt:lpstr>АДРЕСНЫЕ  ИНВЕСТИЦИОННЫЕ ПРОГРАММЫ</vt:lpstr>
      <vt:lpstr>Слайд 14</vt:lpstr>
      <vt:lpstr>Слайд 15</vt:lpstr>
      <vt:lpstr>Слайд 16</vt:lpstr>
      <vt:lpstr>Слайд 17</vt:lpstr>
      <vt:lpstr>Слайд 18</vt:lpstr>
      <vt:lpstr>СИСТЕМА ОБРАЗОВАНИЯ ПРЕДСТАВЛЕНА   40 МУНИЦИПАЛЬНЫМИ ОБРАЗОВАТЕЛЬНЫМИ УЧРЕЖДЕНИЯМИ </vt:lpstr>
      <vt:lpstr>Слайд 20</vt:lpstr>
      <vt:lpstr>Слайд 21</vt:lpstr>
      <vt:lpstr>Слайд 22</vt:lpstr>
      <vt:lpstr>Слайд 23</vt:lpstr>
      <vt:lpstr>Слайд 24</vt:lpstr>
      <vt:lpstr>   Присвоено 375   спортивных     разрядов, из них: КМС - 13,                                 I разряд – 43, Мастер спорта РФ по худ. гимнастике – 2  </vt:lpstr>
      <vt:lpstr>На территории Кировского муниципального района реализуется  муниципальная программа  «Укрепление общественного здоровья в Кировском муниципальном районе Ленинградской области»</vt:lpstr>
      <vt:lpstr>Слайд 27</vt:lpstr>
      <vt:lpstr>   НОВЫЕ МЕРОПРИЯТИЯ  В СФЕРЕ МОЛОДЕЖНОЙ ПОЛИТИКИ    - районный «ЭТНОФЕСТ»  - соревнования среди любителей по управлению дронов - фестиваль «Здоровье - это здорово» - конкурс социальных проектов «Рывок»  - акция «Огненные картины»  - акция «Поехали!»  и др.  </vt:lpstr>
      <vt:lpstr>Слайд 29</vt:lpstr>
      <vt:lpstr>    10 учащихся стали  стипендиатами Комитета по культуре и туризму                   Ленинградской области (из 31 по Ленинградской области)    </vt:lpstr>
      <vt:lpstr>Слайд 31</vt:lpstr>
      <vt:lpstr>ОТЧЕТ   О СОЦИАЛЬНО-ЭКОНОМИЧЕСКОМ РАЗВИТИИ   КИРОВСКОГО МУНИЦИПАЛЬНОГО РАЙОНА   ЛЕНИНГРАДСКОЙ ОБЛАСТИ</vt:lpstr>
      <vt:lpstr>    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lagachina_tb</cp:lastModifiedBy>
  <cp:revision>1162</cp:revision>
  <cp:lastPrinted>2017-03-13T08:21:47Z</cp:lastPrinted>
  <dcterms:created xsi:type="dcterms:W3CDTF">2007-04-02T02:11:51Z</dcterms:created>
  <dcterms:modified xsi:type="dcterms:W3CDTF">2022-03-30T12:19:46Z</dcterms:modified>
</cp:coreProperties>
</file>